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1" r:id="rId2"/>
    <p:sldId id="350" r:id="rId3"/>
    <p:sldId id="352" r:id="rId4"/>
    <p:sldId id="354" r:id="rId5"/>
    <p:sldId id="357" r:id="rId6"/>
    <p:sldId id="358" r:id="rId7"/>
    <p:sldId id="355" r:id="rId8"/>
    <p:sldId id="362" r:id="rId9"/>
    <p:sldId id="364" r:id="rId10"/>
    <p:sldId id="365" r:id="rId11"/>
    <p:sldId id="361" r:id="rId12"/>
    <p:sldId id="356" r:id="rId13"/>
    <p:sldId id="346" r:id="rId14"/>
    <p:sldId id="366" r:id="rId15"/>
    <p:sldId id="359" r:id="rId16"/>
    <p:sldId id="360" r:id="rId17"/>
    <p:sldId id="367" r:id="rId18"/>
    <p:sldId id="368" r:id="rId19"/>
    <p:sldId id="369" r:id="rId20"/>
    <p:sldId id="370" r:id="rId21"/>
    <p:sldId id="348" r:id="rId22"/>
    <p:sldId id="304" r:id="rId23"/>
    <p:sldId id="371" r:id="rId24"/>
  </p:sldIdLst>
  <p:sldSz cx="9144000" cy="6858000" type="screen4x3"/>
  <p:notesSz cx="7077075" cy="9363075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6400" autoAdjust="0"/>
  </p:normalViewPr>
  <p:slideViewPr>
    <p:cSldViewPr snapToGrid="0" snapToObjects="1">
      <p:cViewPr>
        <p:scale>
          <a:sx n="125" d="100"/>
          <a:sy n="125" d="100"/>
        </p:scale>
        <p:origin x="131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34053-145C-9D4B-8FC5-E40613AFC4F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929E-C83C-724A-BB28-E522AA39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8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460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6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3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7"/>
          <p:cNvSpPr>
            <a:spLocks noGrp="1"/>
          </p:cNvSpPr>
          <p:nvPr>
            <p:ph type="body" idx="1"/>
          </p:nvPr>
        </p:nvSpPr>
        <p:spPr>
          <a:xfrm>
            <a:off x="457200" y="3032229"/>
            <a:ext cx="8229600" cy="2161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2pPr>
            <a:lvl3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3pPr>
            <a:lvl4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4pPr>
            <a:lvl5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14" name="Shape 19"/>
          <p:cNvSpPr>
            <a:spLocks noGrp="1"/>
          </p:cNvSpPr>
          <p:nvPr>
            <p:ph type="title"/>
          </p:nvPr>
        </p:nvSpPr>
        <p:spPr>
          <a:xfrm>
            <a:off x="457200" y="2152560"/>
            <a:ext cx="8229600" cy="7145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ior 1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12192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541020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4" name="Shape 19"/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12192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665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329" y="4712293"/>
            <a:ext cx="8229600" cy="1143000"/>
          </a:xfrm>
        </p:spPr>
        <p:txBody>
          <a:bodyPr vert="horz"/>
          <a:lstStyle>
            <a:lvl1pPr>
              <a:defRPr sz="2800"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Click to add title/text</a:t>
            </a:r>
          </a:p>
        </p:txBody>
      </p:sp>
    </p:spTree>
    <p:extLst>
      <p:ext uri="{BB962C8B-B14F-4D97-AF65-F5344CB8AC3E}">
        <p14:creationId xmlns:p14="http://schemas.microsoft.com/office/powerpoint/2010/main" val="27829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521" y="2637445"/>
            <a:ext cx="8416449" cy="1143000"/>
          </a:xfrm>
        </p:spPr>
        <p:txBody>
          <a:bodyPr vert="horz"/>
          <a:lstStyle>
            <a:lvl1pPr algn="ctr">
              <a:defRPr sz="2400" baseline="0"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Edit Copy</a:t>
            </a:r>
          </a:p>
        </p:txBody>
      </p:sp>
    </p:spTree>
    <p:extLst>
      <p:ext uri="{BB962C8B-B14F-4D97-AF65-F5344CB8AC3E}">
        <p14:creationId xmlns:p14="http://schemas.microsoft.com/office/powerpoint/2010/main" val="3948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949679"/>
            <a:ext cx="9143999" cy="5823937"/>
          </a:xfr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24593" y="1447799"/>
            <a:ext cx="3819407" cy="2079979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24593" y="3867384"/>
            <a:ext cx="3819407" cy="2079979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hape 17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4124207" cy="541020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989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103616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BF1E39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>
        <a:defRPr sz="3600" spc="-60">
          <a:solidFill>
            <a:srgbClr val="BF1E39"/>
          </a:solidFill>
          <a:latin typeface="Helvetica"/>
          <a:ea typeface="Century Gothic"/>
          <a:cs typeface="Helvetica"/>
          <a:sym typeface="Century Gothic"/>
        </a:defRPr>
      </a:lvl1pPr>
      <a:lvl2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2pPr>
      <a:lvl3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3pPr>
      <a:lvl4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4pPr>
      <a:lvl5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5pPr>
      <a:lvl6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>
        <a:spcBef>
          <a:spcPts val="600"/>
        </a:spcBef>
        <a:defRPr sz="2000">
          <a:latin typeface="Helvetica"/>
          <a:ea typeface="Arial"/>
          <a:cs typeface="Helvetica"/>
          <a:sym typeface="Arial"/>
        </a:defRPr>
      </a:lvl1pPr>
      <a:lvl2pPr marL="457200" indent="-182879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2pPr>
      <a:lvl3pPr marL="1168400" indent="-254000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3pPr>
      <a:lvl4pPr marL="1625600" indent="-254000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4pPr>
      <a:lvl5pPr marL="2082800" indent="-254000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5pPr>
      <a:lvl6pPr marL="25717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6pPr>
      <a:lvl7pPr marL="30289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7pPr>
      <a:lvl8pPr marL="34861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8pPr>
      <a:lvl9pPr marL="39433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dirt.com/articles/20201203/08111545814/fcc-25-ghz-spectrum-tribal-%20priority-window-something-positive-amid-covid-19-pandemic.shtml" TargetMode="External"/><Relationship Id="rId3" Type="http://schemas.openxmlformats.org/officeDocument/2006/relationships/hyperlink" Target="https://www.youtube.com/watch?v=Iyzpt3bKTTI&amp;ab_channel=Lesics" TargetMode="External"/><Relationship Id="rId7" Type="http://schemas.openxmlformats.org/officeDocument/2006/relationships/hyperlink" Target="https://www.google.com/get/spectrumdatabase/" TargetMode="External"/><Relationship Id="rId2" Type="http://schemas.openxmlformats.org/officeDocument/2006/relationships/hyperlink" Target="https://www.youtube.com/watch?v=FWCN_uI5ygY&amp;list=RDCMUCqZQJ4600a9wIfMPbYc60OQ&amp;index=8&amp;ab_channel=Le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lona.io/cbrs/what-is-cbrs" TargetMode="External"/><Relationship Id="rId5" Type="http://schemas.openxmlformats.org/officeDocument/2006/relationships/hyperlink" Target="https://www.fcc.gov/consumers/guides/broadband-speed-guide" TargetMode="External"/><Relationship Id="rId4" Type="http://schemas.openxmlformats.org/officeDocument/2006/relationships/hyperlink" Target="https://www.youtube.com/watch?v=DXt-rXDu9M8&amp;ab_channel=Lesi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730225"/>
            <a:ext cx="8229600" cy="216117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Technologies, capabilities and potential use cases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</a:t>
            </a:r>
            <a:r>
              <a:rPr lang="en-US" sz="3600" spc="-7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Broadband 101:</a:t>
            </a:r>
            <a:endParaRPr lang="en-US" dirty="0"/>
          </a:p>
        </p:txBody>
      </p:sp>
      <p:pic>
        <p:nvPicPr>
          <p:cNvPr id="8" name="Picture 7" descr="A close up of a country road&#10;&#10;Description automatically generated">
            <a:extLst>
              <a:ext uri="{FF2B5EF4-FFF2-40B4-BE49-F238E27FC236}">
                <a16:creationId xmlns:a16="http://schemas.microsoft.com/office/drawing/2014/main" id="{A4D0A33A-5D7C-4606-8EC5-EE47C1693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990939"/>
            <a:ext cx="4126967" cy="2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F09AF9B-9652-4EC7-9AF8-1FAB357C4558}"/>
              </a:ext>
            </a:extLst>
          </p:cNvPr>
          <p:cNvSpPr/>
          <p:nvPr/>
        </p:nvSpPr>
        <p:spPr>
          <a:xfrm>
            <a:off x="7109460" y="1963845"/>
            <a:ext cx="1950720" cy="2737695"/>
          </a:xfrm>
          <a:prstGeom prst="rect">
            <a:avLst/>
          </a:prstGeom>
          <a:solidFill>
            <a:schemeClr val="tx1"/>
          </a:solidFill>
          <a:ln w="28575" cap="flat">
            <a:solidFill>
              <a:schemeClr val="tx1"/>
            </a:solidFill>
            <a:prstDash val="solid"/>
            <a:bevel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905775"/>
            <a:ext cx="8097601" cy="5367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RF SPECTRUM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3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7B94E-CEA1-427A-AFB0-7BB3555D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77990"/>
            <a:ext cx="9144000" cy="101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18FEB-D27E-4804-AB81-4942AE64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674"/>
            <a:ext cx="7040125" cy="4509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311CF-1AA9-4B51-AB9D-48A0F3740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108" y="2052526"/>
            <a:ext cx="1781424" cy="24958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7D2922-8D7C-4DC5-9414-F328B121656B}"/>
              </a:ext>
            </a:extLst>
          </p:cNvPr>
          <p:cNvCxnSpPr>
            <a:cxnSpLocks/>
          </p:cNvCxnSpPr>
          <p:nvPr/>
        </p:nvCxnSpPr>
        <p:spPr>
          <a:xfrm flipV="1">
            <a:off x="1879600" y="1963844"/>
            <a:ext cx="5298545" cy="2233506"/>
          </a:xfrm>
          <a:prstGeom prst="straightConnector1">
            <a:avLst/>
          </a:prstGeom>
          <a:ln w="762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F9F09B-CD0C-4D7E-BE01-8309592EDADA}"/>
              </a:ext>
            </a:extLst>
          </p:cNvPr>
          <p:cNvCxnSpPr>
            <a:cxnSpLocks/>
          </p:cNvCxnSpPr>
          <p:nvPr/>
        </p:nvCxnSpPr>
        <p:spPr>
          <a:xfrm flipV="1">
            <a:off x="1879600" y="4631240"/>
            <a:ext cx="5298545" cy="5865"/>
          </a:xfrm>
          <a:prstGeom prst="straightConnector1">
            <a:avLst/>
          </a:prstGeom>
          <a:ln w="762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Why choose Wireless Broadband?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216325"/>
            <a:ext cx="8097601" cy="505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WIRELESS BENEFITS</a:t>
            </a:r>
          </a:p>
          <a:p>
            <a:pPr marL="742950" lvl="1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Cover large area with single site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Usually cheaper than cabling to each location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Faster deployment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Fiber supply Issues</a:t>
            </a:r>
          </a:p>
          <a:p>
            <a:pPr marL="1911350" lvl="3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1-4 Year timeline on fiber projects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Do not need dedicated tower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Water Towers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Buildings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Customer equipment is minimal</a:t>
            </a:r>
          </a:p>
          <a:p>
            <a:pPr lvl="2" indent="0" algn="l" defTabSz="877823">
              <a:spcBef>
                <a:spcPts val="700"/>
              </a:spcBef>
              <a:buNone/>
              <a:defRPr sz="1800"/>
            </a:pP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Types of Wireless Broadband Networks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294455"/>
            <a:ext cx="8097601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FIXED, MOBILE, SATELLITE </a:t>
            </a: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(25Mbps Download, 3Mbps Upload)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Fixed Wireless – Both points fixed, nothing moves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WISP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Licensed and Unlicensed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Easily deployable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Mobile Wireless – At least one point is mobile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Most Common (Cellular)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Constantly upgraded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Satellite – Only recently offered broadband speeds (Low Earth Orbit-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Starlink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)	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Most expensive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Typically for very remote areas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Very limited resources, not easily upgraded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3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Broadband Around Town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C8280-6B89-4E1D-AD6B-9612078465FB}"/>
              </a:ext>
            </a:extLst>
          </p:cNvPr>
          <p:cNvSpPr txBox="1"/>
          <p:nvPr/>
        </p:nvSpPr>
        <p:spPr>
          <a:xfrm>
            <a:off x="1410553" y="5183746"/>
            <a:ext cx="180433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rgbClr val="000000"/>
                </a:solidFill>
              </a:rPr>
              <a:t>Fixed Wireless CPE</a:t>
            </a:r>
            <a:endParaRPr kumimoji="0" lang="en-US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E463F-EFA8-4093-9760-4B0C7C32170D}"/>
              </a:ext>
            </a:extLst>
          </p:cNvPr>
          <p:cNvSpPr txBox="1"/>
          <p:nvPr/>
        </p:nvSpPr>
        <p:spPr>
          <a:xfrm>
            <a:off x="6557760" y="5539779"/>
            <a:ext cx="121763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Satellite Dish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AD223-557E-4642-BDDB-6B8ACD045486}"/>
              </a:ext>
            </a:extLst>
          </p:cNvPr>
          <p:cNvSpPr txBox="1"/>
          <p:nvPr/>
        </p:nvSpPr>
        <p:spPr>
          <a:xfrm>
            <a:off x="6072851" y="3634954"/>
            <a:ext cx="2187456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FWA using Water Tower</a:t>
            </a:r>
          </a:p>
        </p:txBody>
      </p:sp>
      <p:pic>
        <p:nvPicPr>
          <p:cNvPr id="4" name="Picture 3" descr="A picture containing text, furniture, seat, stool&#10;&#10;Description automatically generated">
            <a:extLst>
              <a:ext uri="{FF2B5EF4-FFF2-40B4-BE49-F238E27FC236}">
                <a16:creationId xmlns:a16="http://schemas.microsoft.com/office/drawing/2014/main" id="{C30AFEA7-AB86-4AB2-972D-FA48E1C63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89" y="4051337"/>
            <a:ext cx="1628572" cy="1556804"/>
          </a:xfrm>
          <a:prstGeom prst="rect">
            <a:avLst/>
          </a:prstGeom>
        </p:spPr>
      </p:pic>
      <p:pic>
        <p:nvPicPr>
          <p:cNvPr id="7" name="Picture 6" descr="A picture containing sky, tree, outdoor, building&#10;&#10;Description automatically generated">
            <a:extLst>
              <a:ext uri="{FF2B5EF4-FFF2-40B4-BE49-F238E27FC236}">
                <a16:creationId xmlns:a16="http://schemas.microsoft.com/office/drawing/2014/main" id="{1F2D1637-C4DA-482A-90BC-769BC8FEA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8272" r="27306"/>
          <a:stretch/>
        </p:blipFill>
        <p:spPr>
          <a:xfrm>
            <a:off x="6109434" y="1243956"/>
            <a:ext cx="2081483" cy="2361675"/>
          </a:xfrm>
          <a:prstGeom prst="rect">
            <a:avLst/>
          </a:prstGeom>
        </p:spPr>
      </p:pic>
      <p:pic>
        <p:nvPicPr>
          <p:cNvPr id="12" name="Picture 11" descr="A picture containing sky, device, gauge, day&#10;&#10;Description automatically generated">
            <a:extLst>
              <a:ext uri="{FF2B5EF4-FFF2-40B4-BE49-F238E27FC236}">
                <a16:creationId xmlns:a16="http://schemas.microsoft.com/office/drawing/2014/main" id="{DF46A65C-2B06-4E5D-88E2-6DCC2CC6C7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8601" r="24259"/>
          <a:stretch/>
        </p:blipFill>
        <p:spPr>
          <a:xfrm>
            <a:off x="3976777" y="1284337"/>
            <a:ext cx="1885912" cy="44677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9B5FC1-DE38-476C-A842-A07085C34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4095" r="29048" b="25905"/>
          <a:stretch/>
        </p:blipFill>
        <p:spPr bwMode="auto">
          <a:xfrm>
            <a:off x="587636" y="1954476"/>
            <a:ext cx="3142396" cy="3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718FA-A0AD-4E59-9C96-59F5A498A2D6}"/>
              </a:ext>
            </a:extLst>
          </p:cNvPr>
          <p:cNvSpPr txBox="1"/>
          <p:nvPr/>
        </p:nvSpPr>
        <p:spPr>
          <a:xfrm>
            <a:off x="4220343" y="5851295"/>
            <a:ext cx="139877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rgbClr val="000000"/>
                </a:solidFill>
              </a:rPr>
              <a:t>Multiuse Tower</a:t>
            </a:r>
            <a:endParaRPr kumimoji="0" lang="en-US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NoaNet Wireless Broadband Deployment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957533"/>
            <a:ext cx="8097601" cy="5315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7" name="Picture 6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3CAE77C6-2E7B-4063-96E6-A192D9A1E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r="39565"/>
          <a:stretch/>
        </p:blipFill>
        <p:spPr>
          <a:xfrm>
            <a:off x="5608903" y="1980007"/>
            <a:ext cx="2370530" cy="3487687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4293D5A-4B7B-49FC-B972-6AEB6A96C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t="4903" r="15457" b="923"/>
          <a:stretch/>
        </p:blipFill>
        <p:spPr>
          <a:xfrm>
            <a:off x="957099" y="1909210"/>
            <a:ext cx="2660404" cy="3746056"/>
          </a:xfrm>
          <a:prstGeom prst="rect">
            <a:avLst/>
          </a:prstGeom>
        </p:spPr>
      </p:pic>
      <p:pic>
        <p:nvPicPr>
          <p:cNvPr id="15" name="Picture 14" descr="A picture containing outdoor, sky, clouds, cloudy&#10;&#10;Description automatically generated">
            <a:extLst>
              <a:ext uri="{FF2B5EF4-FFF2-40B4-BE49-F238E27FC236}">
                <a16:creationId xmlns:a16="http://schemas.microsoft.com/office/drawing/2014/main" id="{0CDACF35-3DA9-4160-ACF3-B7EF3439C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r="30533"/>
          <a:stretch/>
        </p:blipFill>
        <p:spPr>
          <a:xfrm>
            <a:off x="3708080" y="1392240"/>
            <a:ext cx="1719669" cy="46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957533"/>
            <a:ext cx="8097601" cy="5315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FIXED WIRELESS ACCESS SCENARIO 1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 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pPr algn="l"/>
            <a:r>
              <a:rPr lang="en-US" dirty="0"/>
              <a:t>Wireless Broadband Architecture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CBA96C2-92F6-4A95-91A3-D2210464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1669382"/>
            <a:ext cx="5248364" cy="40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pPr algn="l"/>
            <a:r>
              <a:rPr lang="en-US" dirty="0"/>
              <a:t>Wireless Broadband Architecture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015193"/>
            <a:ext cx="8097601" cy="525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FIXED WIRELESS ACCESS SCENARIO 2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 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85D14DC-F44A-40E6-8207-93C4EB87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686636"/>
            <a:ext cx="78295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Wireless Broadband Networks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035171"/>
            <a:ext cx="8097601" cy="523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2.5 GHz</a:t>
            </a: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BRS/ EBS (Broadband Radio Service/ Educational Radio Service)</a:t>
            </a: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Spectrum released from reserved but underused bands	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Sold via auction (all licensed)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 Mobile primary incumbent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Carriers pushing for another auction in 2022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Tribal Priority Window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Tribes could get priority access to spectrum</a:t>
            </a:r>
          </a:p>
          <a:p>
            <a:pPr marL="1911350" lvl="3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Ended September 2020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Current deployments in CCT and STOI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Experience so far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Excellent propagation through cover and non-los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20 MHz = 110/12Mbps or 40 MHz = 220/24 using Carrier Aggregation</a:t>
            </a:r>
          </a:p>
          <a:p>
            <a:pPr lvl="2" indent="0" algn="l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4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Wireless Broadband Networks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035171"/>
            <a:ext cx="8097601" cy="523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3.5 </a:t>
            </a:r>
            <a:r>
              <a:rPr lang="en-US" sz="1800" b="1" dirty="0" err="1">
                <a:solidFill>
                  <a:srgbClr val="BF1E39"/>
                </a:solidFill>
                <a:latin typeface="+mn-lt"/>
              </a:rPr>
              <a:t>Ghz</a:t>
            </a: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CBRS (Citizens Broadband Radio Service)</a:t>
            </a: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Spectrum released from former Military spectrum	</a:t>
            </a: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150 MHz made available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80 MHz available unlicensed</a:t>
            </a:r>
          </a:p>
          <a:p>
            <a:pPr marL="1911350" lvl="3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7-10MHz blocks per county</a:t>
            </a: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Three user tiers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Incumbent, PAL (Prior Access License), GAA (General Authorized Access) i.e., ‘lightly licensed’ </a:t>
            </a: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Access controlled by FCC’s SAS (Spectrum Access System)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Certified installer requests spectrum with SAS</a:t>
            </a:r>
          </a:p>
          <a:p>
            <a:pPr marL="1911350" lvl="3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Each deployment registers with SAS to coordinate frequency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System monitors spectrum via ESC (Environmental System Capability) onboard each device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SAS operated by consortium (Federated Wireless, Google, CommScope, Amdocs, and Sony)</a:t>
            </a: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NoaNet has test deployment in Tri-Cities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5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Wireless Broadband Networks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888521"/>
            <a:ext cx="8097601" cy="5384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3.5 GHz</a:t>
            </a: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CBRS (Citizens Broadband Radio Service)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043DA-3C69-4BD1-B345-3194A837E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0"/>
          <a:stretch/>
        </p:blipFill>
        <p:spPr>
          <a:xfrm>
            <a:off x="877911" y="1549878"/>
            <a:ext cx="7388175" cy="45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ad with power lines on the side&#10;&#10;Description automatically generated with low confidence">
            <a:extLst>
              <a:ext uri="{FF2B5EF4-FFF2-40B4-BE49-F238E27FC236}">
                <a16:creationId xmlns:a16="http://schemas.microsoft.com/office/drawing/2014/main" id="{BB64D6BA-382B-4709-A572-C3EEF9A7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5873"/>
            <a:ext cx="9144000" cy="38817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A3CF4A-D1D7-4B70-8151-A2986956A07F}"/>
              </a:ext>
            </a:extLst>
          </p:cNvPr>
          <p:cNvSpPr/>
          <p:nvPr/>
        </p:nvSpPr>
        <p:spPr>
          <a:xfrm>
            <a:off x="0" y="1847742"/>
            <a:ext cx="9144000" cy="1023457"/>
          </a:xfrm>
          <a:prstGeom prst="rect">
            <a:avLst/>
          </a:prstGeom>
          <a:solidFill>
            <a:srgbClr val="FFFFFF">
              <a:alpha val="69804"/>
            </a:srgbClr>
          </a:solidFill>
          <a:ln w="28575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5" y="2012404"/>
            <a:ext cx="8416449" cy="1143000"/>
          </a:xfrm>
        </p:spPr>
        <p:txBody>
          <a:bodyPr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A Public Utility Consortium Serving Washington State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 Broadband and Next Generation 911 Services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3ED24-BEFA-4C12-93C0-FD638EA43434}"/>
              </a:ext>
            </a:extLst>
          </p:cNvPr>
          <p:cNvSpPr/>
          <p:nvPr/>
        </p:nvSpPr>
        <p:spPr>
          <a:xfrm>
            <a:off x="6954473" y="5738069"/>
            <a:ext cx="2130804" cy="1023457"/>
          </a:xfrm>
          <a:prstGeom prst="rect">
            <a:avLst/>
          </a:prstGeom>
          <a:solidFill>
            <a:srgbClr val="FFFFFF"/>
          </a:solidFill>
          <a:ln w="28575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49E7EE-1424-4F5B-961A-94EBB3AA9FAB}"/>
              </a:ext>
            </a:extLst>
          </p:cNvPr>
          <p:cNvSpPr txBox="1">
            <a:spLocks/>
          </p:cNvSpPr>
          <p:nvPr/>
        </p:nvSpPr>
        <p:spPr>
          <a:xfrm>
            <a:off x="466322" y="480594"/>
            <a:ext cx="8416449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45719" rIns="45719"/>
          <a:lstStyle>
            <a:lvl1pPr algn="ctr">
              <a:defRPr sz="2400" spc="-60" baseline="0">
                <a:solidFill>
                  <a:srgbClr val="F2F2F2"/>
                </a:solidFill>
                <a:latin typeface="Helvetica"/>
                <a:ea typeface="Century Gothic"/>
                <a:cs typeface="Helvetica"/>
                <a:sym typeface="Century Gothic"/>
              </a:defRPr>
            </a:lvl1pPr>
            <a:lvl2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r"/>
            <a:r>
              <a:rPr lang="en-US" sz="2800" dirty="0">
                <a:solidFill>
                  <a:srgbClr val="C00000"/>
                </a:solidFill>
              </a:rPr>
              <a:t>How the Northwest connects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C9AC2C-F697-49D2-AAF1-87AAB3E11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9" y="164842"/>
            <a:ext cx="4049085" cy="1042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382EE2-89FA-430F-9573-4BD6E01EB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428" y="5422317"/>
            <a:ext cx="5158849" cy="1157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8C88DE-A751-4F19-8C48-D2076A146DBE}"/>
              </a:ext>
            </a:extLst>
          </p:cNvPr>
          <p:cNvSpPr txBox="1"/>
          <p:nvPr/>
        </p:nvSpPr>
        <p:spPr>
          <a:xfrm>
            <a:off x="58723" y="5410095"/>
            <a:ext cx="3282993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BF1E39"/>
                </a:solidFill>
              </a:rPr>
              <a:t>Greg Berry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Senior Network Design Engineer</a:t>
            </a:r>
          </a:p>
          <a:p>
            <a:endParaRPr lang="en-US" sz="1400" i="1" dirty="0">
              <a:solidFill>
                <a:schemeClr val="tx1"/>
              </a:solidFill>
            </a:endParaRPr>
          </a:p>
          <a:p>
            <a:r>
              <a:rPr lang="en-US" sz="1500" b="1" dirty="0">
                <a:solidFill>
                  <a:srgbClr val="BF1E39"/>
                </a:solidFill>
              </a:rPr>
              <a:t>Sean Ogden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Wireless Design Engineer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350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Wireless Broadband Networks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888521"/>
            <a:ext cx="8097601" cy="5384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3.5 GHz</a:t>
            </a: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CBRS (Citizens Broadband Radio Service)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E374A-56EE-4A70-88E8-CE3B172F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66" y="1578904"/>
            <a:ext cx="7901066" cy="45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Persistently Unserved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318A74-AFCB-44B1-BB6A-B4A03EF2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2039"/>
            <a:ext cx="6400800" cy="5410201"/>
          </a:xfr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WHAT ABOUT THE AREAS THAT ARE STILL UNSERVED OR UNDERSERVED?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Difficult terrain requiring trenching or boring can be cost prohibitive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Low population density to recoup the investment made through the sale of services makes investment not feasible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Subsidization will be required for the areas that are still unserved in our state. If there was a way to make it work without significant capital infusion, it would have happened by now!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500" dirty="0">
              <a:solidFill>
                <a:schemeClr val="tx1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IT’S NOT JUST ABOUT NETWORK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The Digital Divide is not a rural/urban issue- it is more complex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Affordability, access to technology and know-how can be as big of a barrier as lack of network availability. 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dirty="0">
              <a:solidFill>
                <a:schemeClr val="tx1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C00000"/>
                </a:solidFill>
              </a:rPr>
              <a:t>We are in a time of unprecedented funding for broadband and communities across the state are stepping up!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C00000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b="1" dirty="0"/>
          </a:p>
        </p:txBody>
      </p:sp>
      <p:pic>
        <p:nvPicPr>
          <p:cNvPr id="9222" name="Picture 6" descr="6 Remote Island Homes for Sale Right Now - Trulia&amp;#39;s Blog - Real Estate 101">
            <a:extLst>
              <a:ext uri="{FF2B5EF4-FFF2-40B4-BE49-F238E27FC236}">
                <a16:creationId xmlns:a16="http://schemas.microsoft.com/office/drawing/2014/main" id="{5BB55067-4B20-46A0-8C7E-B34806EC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890" y="1390303"/>
            <a:ext cx="1958829" cy="13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ountain Home Road, Autumn">
            <a:extLst>
              <a:ext uri="{FF2B5EF4-FFF2-40B4-BE49-F238E27FC236}">
                <a16:creationId xmlns:a16="http://schemas.microsoft.com/office/drawing/2014/main" id="{4717C123-C6D9-4B8F-8A7C-7A610B9F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889" y="2992588"/>
            <a:ext cx="1958829" cy="13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Long Dirt Road At Sunset by B. Harvey">
            <a:extLst>
              <a:ext uri="{FF2B5EF4-FFF2-40B4-BE49-F238E27FC236}">
                <a16:creationId xmlns:a16="http://schemas.microsoft.com/office/drawing/2014/main" id="{D8976106-7298-4454-A1B3-53D8F715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373" y="4592256"/>
            <a:ext cx="1737346" cy="13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21" y="2297691"/>
            <a:ext cx="8416449" cy="1143000"/>
          </a:xfrm>
        </p:spPr>
        <p:txBody>
          <a:bodyPr/>
          <a:lstStyle/>
          <a:p>
            <a:pPr defTabSz="877823">
              <a:spcBef>
                <a:spcPts val="700"/>
              </a:spcBef>
              <a:buSzPct val="100000"/>
              <a:defRPr sz="1800"/>
            </a:pPr>
            <a:r>
              <a:rPr lang="en-US" sz="4000" spc="-60" dirty="0">
                <a:solidFill>
                  <a:schemeClr val="bg1"/>
                </a:solidFill>
                <a:latin typeface="+mn-lt"/>
              </a:rPr>
              <a:t>Thank you.</a:t>
            </a:r>
            <a:br>
              <a:rPr lang="en-US" sz="4000" spc="-60" dirty="0">
                <a:solidFill>
                  <a:schemeClr val="bg1"/>
                </a:solidFill>
                <a:latin typeface="+mn-lt"/>
              </a:rPr>
            </a:br>
            <a:r>
              <a:rPr lang="en-US" sz="4000" spc="-60" dirty="0">
                <a:solidFill>
                  <a:schemeClr val="bg1"/>
                </a:solidFill>
                <a:latin typeface="+mn-lt"/>
              </a:rPr>
              <a:t>Bring on the Questions!</a:t>
            </a:r>
            <a:br>
              <a:rPr lang="en-US" sz="2400" spc="-60" dirty="0">
                <a:solidFill>
                  <a:schemeClr val="bg1"/>
                </a:solidFill>
                <a:latin typeface="+mn-lt"/>
              </a:rPr>
            </a:br>
            <a:br>
              <a:rPr lang="en-US" sz="2400" spc="-60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Sean Ogden &amp; Greg Berry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SOgden@noanet.net &amp; Greg.Berry@noanet.net</a:t>
            </a:r>
            <a:br>
              <a:rPr lang="en-US" sz="1200" dirty="0">
                <a:latin typeface="+mn-lt"/>
              </a:rPr>
            </a:br>
            <a:br>
              <a:rPr lang="en-US" sz="1200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035171"/>
            <a:ext cx="8097601" cy="523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4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</a:rPr>
              <a:t>RF Fundamentals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</a:rPr>
              <a:t>Radio Transmission - </a:t>
            </a:r>
            <a:r>
              <a:rPr lang="fr-FR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https://www.youtube.com/watch?v=FWCN_uI5ygY&amp;list=RDCMUCqZQJ4600a9wIfMPbYc60OQ&amp;index=8&amp;ab_channel=Lesics</a:t>
            </a:r>
            <a:endParaRPr lang="en-US" sz="1400" b="1" u="sng" dirty="0">
              <a:solidFill>
                <a:srgbClr val="BF1E39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  <a:cs typeface="Times New Roman" panose="02020603050405020304" pitchFamily="18" charset="0"/>
              </a:rPr>
              <a:t>Modulation - </a:t>
            </a:r>
            <a:r>
              <a:rPr lang="fr-FR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https://www.youtube.com/watch?v=Iyzpt3bKTTI&amp;ab_channel=Lesics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</a:rPr>
              <a:t>Spectrum - </a:t>
            </a:r>
            <a:r>
              <a:rPr lang="fr-FR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https://www.youtube.com/watch?v=DXt-rXDu9M8&amp;ab_channel=Lesics</a:t>
            </a:r>
            <a:endParaRPr lang="fr-FR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4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</a:rPr>
              <a:t>FCC Broadband Definition -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https://www.fcc.gov/consumers/guides/broadband-speed-guide</a:t>
            </a:r>
            <a:endParaRPr lang="en-US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4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</a:rPr>
              <a:t>3.5 GHz - CBRS -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https://www.celona.io/cbrs/what-is-cbrs</a:t>
            </a:r>
            <a:endParaRPr lang="en-US" sz="1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400" b="1" dirty="0">
                <a:solidFill>
                  <a:srgbClr val="BF1E3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Google SAS -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https://www.google.com/get/spectrumdatabase/</a:t>
            </a:r>
            <a:endParaRPr lang="en-US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4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400" b="1" dirty="0">
                <a:solidFill>
                  <a:srgbClr val="BF1E39"/>
                </a:solidFill>
                <a:latin typeface="+mn-lt"/>
              </a:rPr>
              <a:t>2.5 GHz - </a:t>
            </a:r>
            <a:r>
              <a:rPr lang="en-US" sz="1400" dirty="0">
                <a:solidFill>
                  <a:srgbClr val="BF1E3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https://www.techdirt.com/articles/20201203/08111545814/fcc-25-ghz-spectrum-tribal- priority-window-something-positive-amid-covid-19-pandemic.shtml</a:t>
            </a:r>
            <a:endParaRPr lang="en-US" sz="1400" dirty="0">
              <a:solidFill>
                <a:srgbClr val="BF1E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400" dirty="0">
              <a:solidFill>
                <a:srgbClr val="BF1E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7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pPr algn="ctr"/>
            <a:r>
              <a:rPr lang="en-US" dirty="0"/>
              <a:t>What is Wireless Communication?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294455"/>
            <a:ext cx="8097601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77823">
              <a:spcBef>
                <a:spcPts val="700"/>
              </a:spcBef>
              <a:buSzPct val="100000"/>
              <a:defRPr sz="1800"/>
            </a:pPr>
            <a:r>
              <a:rPr lang="en-US" b="1" dirty="0">
                <a:solidFill>
                  <a:srgbClr val="BF1E39"/>
                </a:solidFill>
                <a:latin typeface="+mn-lt"/>
              </a:rPr>
              <a:t>TRANSMISSION OF INFORMATION USING RADIO WAVES</a:t>
            </a: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274321" lvl="1" indent="0" defTabSz="877823">
              <a:spcBef>
                <a:spcPts val="700"/>
              </a:spcBef>
              <a:buNone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Two-Way Radio (Transmit and Receive)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Walkie Talkie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Bluetooth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Wi-Fi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Cellular Networks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Satellite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F7E83D0C-0F0B-4F36-BEE1-DAA114936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44" y="4027938"/>
            <a:ext cx="1346188" cy="184915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77CC561-E7F1-4ED6-B55C-BD1456D1DFF0}"/>
              </a:ext>
            </a:extLst>
          </p:cNvPr>
          <p:cNvCxnSpPr/>
          <p:nvPr/>
        </p:nvCxnSpPr>
        <p:spPr>
          <a:xfrm>
            <a:off x="4455622" y="4995950"/>
            <a:ext cx="13549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picture containing sky, outdoor, telescope, antenna&#10;&#10;Description automatically generated">
            <a:extLst>
              <a:ext uri="{FF2B5EF4-FFF2-40B4-BE49-F238E27FC236}">
                <a16:creationId xmlns:a16="http://schemas.microsoft.com/office/drawing/2014/main" id="{CCA8B1C0-11BA-49D2-8B5B-B3E41A9C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4" y="4027938"/>
            <a:ext cx="2796956" cy="1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294455"/>
            <a:ext cx="8097601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RADIO FUNDAMENTALS</a:t>
            </a: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Different Radios for different jobs (Throughput, Range, Environment)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Bluetooth – 30 feet, low bandwidth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Wi-Fi – 50 yards, 1Gbps+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Cellular (4G/5G) – A few blocks to ~10 miles, 1Gbps+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 err="1">
                <a:solidFill>
                  <a:schemeClr val="tx1"/>
                </a:solidFill>
                <a:latin typeface="+mn-lt"/>
              </a:rPr>
              <a:t>PtP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 (Point to Point) Microwave – 50 miles+, 1Gbps+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Satellite – Global, 100mbps*</a:t>
            </a:r>
            <a:endParaRPr lang="en-US" sz="1500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2D852D8-20E6-4D59-8EA7-264137670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1" y="1943533"/>
            <a:ext cx="44862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294455"/>
            <a:ext cx="8097601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A RADIO’S PERFECT WORLD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Clear line of site on a cool night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Distance, Infrastructure, Weather, Foliage, Terrain, and RF Interference all effect performance.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Lower Frequencies Propagate Better but have lower throughput</a:t>
            </a:r>
          </a:p>
          <a:p>
            <a:pPr marL="1911350" lvl="3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Wi-Fi </a:t>
            </a:r>
          </a:p>
          <a:p>
            <a:pPr marL="2368550" lvl="4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2.4ghz vs 5ghz</a:t>
            </a:r>
          </a:p>
          <a:p>
            <a:pPr marL="1911350" lvl="3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Cellular</a:t>
            </a:r>
          </a:p>
          <a:p>
            <a:pPr marL="2368550" lvl="4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4G (700mhz, 800mhz, 2300mhz)</a:t>
            </a:r>
          </a:p>
          <a:p>
            <a:pPr marL="2368550" lvl="4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5G (low band &lt;1ghz, </a:t>
            </a:r>
            <a:r>
              <a:rPr lang="en-US" sz="1500" u="sng" dirty="0">
                <a:solidFill>
                  <a:schemeClr val="tx1"/>
                </a:solidFill>
                <a:latin typeface="+mn-lt"/>
              </a:rPr>
              <a:t>mid band 1-6ghz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, high band 24-40ghz)</a:t>
            </a:r>
          </a:p>
          <a:p>
            <a:pPr marL="2368550" lvl="4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Higher Frequencies = more towers</a:t>
            </a:r>
          </a:p>
          <a:p>
            <a:pPr lvl="1" indent="0" algn="l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Fast Backhaul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Preferably fiber</a:t>
            </a:r>
          </a:p>
          <a:p>
            <a:pPr marL="1454150" lvl="2" indent="-285750" algn="l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Wireless backhaul (to fiber) can achieve 2Gbps+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1028" name="Picture 4" descr="Frequencies Supported by DKK | Telecommunication Division | Business and  Products | DKK Co., Ltd.">
            <a:extLst>
              <a:ext uri="{FF2B5EF4-FFF2-40B4-BE49-F238E27FC236}">
                <a16:creationId xmlns:a16="http://schemas.microsoft.com/office/drawing/2014/main" id="{813860A3-7683-4CA0-8325-C17B7F62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13" y="3150421"/>
            <a:ext cx="3379324" cy="10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983411"/>
            <a:ext cx="8097601" cy="5289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PATH INVESTIGATION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1FB98-2082-428B-8FC2-10AF5D63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21" y="1440534"/>
            <a:ext cx="6681157" cy="46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1216325"/>
            <a:ext cx="8097601" cy="505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PATH INVESTIGATION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E2C2795-7F1F-4633-A29B-4118250AC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1" y="1984075"/>
            <a:ext cx="8097599" cy="1933283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BF1D6B8-00AE-4990-A34F-26953F440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1" y="4071669"/>
            <a:ext cx="8097601" cy="18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905775"/>
            <a:ext cx="8097601" cy="5367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HEAT MAP</a:t>
            </a:r>
          </a:p>
          <a:p>
            <a:pPr marL="285750" indent="-285750" defTabSz="877823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47518-06BF-47AE-8030-EB88F088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88" y="1406855"/>
            <a:ext cx="6081624" cy="46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75782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523199" y="905775"/>
            <a:ext cx="8097601" cy="5367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solidFill>
                <a:srgbClr val="BF1E39"/>
              </a:solidFill>
              <a:latin typeface="+mn-lt"/>
            </a:endParaRPr>
          </a:p>
          <a:p>
            <a:pPr algn="ctr" defTabSz="877823">
              <a:spcBef>
                <a:spcPts val="700"/>
              </a:spcBef>
              <a:buSzPct val="100000"/>
              <a:defRPr sz="1800"/>
            </a:pPr>
            <a:r>
              <a:rPr lang="en-US" sz="1800" b="1" dirty="0">
                <a:solidFill>
                  <a:srgbClr val="BF1E39"/>
                </a:solidFill>
                <a:latin typeface="+mn-lt"/>
              </a:rPr>
              <a:t>RF SPECTRUM</a:t>
            </a: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Spectrum is the range of electromagnetic radio frequencies used to transmit sound, data, and video across the country.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Extremely valuable (100’s of Billions)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FCC designates use across entire range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Military, First Responders, Designated groups have priority</a:t>
            </a:r>
          </a:p>
          <a:p>
            <a:pPr marL="1911350" lvl="3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Sold through auctions, Lobbied</a:t>
            </a: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Licensed, Unlicensed, Light Licensed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u="sng" dirty="0">
                <a:solidFill>
                  <a:schemeClr val="tx1"/>
                </a:solidFill>
                <a:latin typeface="+mn-lt"/>
              </a:rPr>
              <a:t>Licensed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 – Spectrum range is formally </a:t>
            </a: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     coordinated and strictly controlled.  </a:t>
            </a: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     Interference is actively mitigated.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u="sng" dirty="0">
                <a:solidFill>
                  <a:schemeClr val="tx1"/>
                </a:solidFill>
                <a:latin typeface="+mn-lt"/>
              </a:rPr>
              <a:t>Unlicensed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 – Anyone can use.  Wi-Fi</a:t>
            </a:r>
          </a:p>
          <a:p>
            <a:pPr marL="1454150" lvl="2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r>
              <a:rPr lang="en-US" sz="1500" u="sng" dirty="0">
                <a:solidFill>
                  <a:schemeClr val="tx1"/>
                </a:solidFill>
                <a:latin typeface="+mn-lt"/>
              </a:rPr>
              <a:t>Lightly Licensed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– Access is controlled</a:t>
            </a: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      but  easily obtained</a:t>
            </a: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3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1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Wingdings" panose="05000000000000000000" pitchFamily="2" charset="2"/>
              <a:buChar char="§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83C0BA-559A-4C2E-9C01-4657FF7D7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9" b="5980"/>
          <a:stretch/>
        </p:blipFill>
        <p:spPr>
          <a:xfrm>
            <a:off x="5641675" y="3514725"/>
            <a:ext cx="2979125" cy="25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blurRad="38100" dist="23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blurRad="38100" dist="23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65519</TotalTime>
  <Words>1039</Words>
  <Application>Microsoft Office PowerPoint</Application>
  <PresentationFormat>On-screen Show (4:3)</PresentationFormat>
  <Paragraphs>380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 Roman</vt:lpstr>
      <vt:lpstr>Calibri</vt:lpstr>
      <vt:lpstr>Century Gothic</vt:lpstr>
      <vt:lpstr>Helvetica</vt:lpstr>
      <vt:lpstr>Wingdings</vt:lpstr>
      <vt:lpstr>Default</vt:lpstr>
      <vt:lpstr>Wireless Broadband 101:</vt:lpstr>
      <vt:lpstr>A Public Utility Consortium Serving Washington State  with Broadband and Next Generation 911 Services </vt:lpstr>
      <vt:lpstr>What is Wireless Communication?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Why choose Wireless Broadband?</vt:lpstr>
      <vt:lpstr>Types of Wireless Broadband Networks</vt:lpstr>
      <vt:lpstr>Wireless Broadband Around Town</vt:lpstr>
      <vt:lpstr>NoaNet Wireless Broadband Deployment</vt:lpstr>
      <vt:lpstr>Wireless Broadband Architecture</vt:lpstr>
      <vt:lpstr>Wireless Broadband Architecture</vt:lpstr>
      <vt:lpstr>Wireless Broadband Networks</vt:lpstr>
      <vt:lpstr>Wireless Broadband Networks</vt:lpstr>
      <vt:lpstr>Wireless Broadband Networks</vt:lpstr>
      <vt:lpstr>Wireless Broadband Networks</vt:lpstr>
      <vt:lpstr>The Persistently Unserved</vt:lpstr>
      <vt:lpstr>Thank you. Bring on the Questions!  Sean Ogden &amp; Greg Berry  SOgden@noanet.net &amp; Greg.Berry@noanet.net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to Here</dc:title>
  <dc:creator>Sean</dc:creator>
  <cp:lastModifiedBy>Sean Ogden</cp:lastModifiedBy>
  <cp:revision>197</cp:revision>
  <cp:lastPrinted>2018-09-20T18:36:42Z</cp:lastPrinted>
  <dcterms:modified xsi:type="dcterms:W3CDTF">2022-02-03T19:23:31Z</dcterms:modified>
</cp:coreProperties>
</file>