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</p:sldMasterIdLst>
  <p:notesMasterIdLst>
    <p:notesMasterId r:id="rId13"/>
  </p:notesMasterIdLst>
  <p:sldIdLst>
    <p:sldId id="256" r:id="rId3"/>
    <p:sldId id="310" r:id="rId4"/>
    <p:sldId id="294" r:id="rId5"/>
    <p:sldId id="311" r:id="rId6"/>
    <p:sldId id="312" r:id="rId7"/>
    <p:sldId id="313" r:id="rId8"/>
    <p:sldId id="306" r:id="rId9"/>
    <p:sldId id="307" r:id="rId10"/>
    <p:sldId id="314" r:id="rId11"/>
    <p:sldId id="264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A9E0"/>
    <a:srgbClr val="E4831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993" autoAdjust="0"/>
    <p:restoredTop sz="93737" autoAdjust="0"/>
  </p:normalViewPr>
  <p:slideViewPr>
    <p:cSldViewPr snapToGrid="0">
      <p:cViewPr>
        <p:scale>
          <a:sx n="120" d="100"/>
          <a:sy n="120" d="100"/>
        </p:scale>
        <p:origin x="1710" y="7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119" d="100"/>
          <a:sy n="119" d="100"/>
        </p:scale>
        <p:origin x="5064" y="9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viewProps" Target="view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023CEC8-5A7A-4A5F-A876-13F23228E459}" type="datetimeFigureOut">
              <a:rPr lang="en-US" smtClean="0"/>
              <a:t>11/30/2021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1B4E041-B437-4029-8D78-8D3E1D994E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650029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Thank you for the opportunity to be here.  We have lots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8D9F7E3-2C79-4C91-9558-96961029714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613679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8D9F7E3-2C79-4C91-9558-96961029714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6122699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5940487-F52E-4F3D-B3B2-0B8F1EC5788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8165001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5940487-F52E-4F3D-B3B2-0B8F1EC5788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101395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8D9F7E3-2C79-4C91-9558-96961029714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5246134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8D9F7E3-2C79-4C91-9558-96961029714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0678737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8D9F7E3-2C79-4C91-9558-96961029714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5483466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8D9F7E3-2C79-4C91-9558-96961029714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6876082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8D9F7E3-2C79-4C91-9558-96961029714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7937095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8D9F7E3-2C79-4C91-9558-96961029714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9306257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0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11/30/2021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52731431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11/30/2021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5300700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4778"/>
            <a:ext cx="2628900" cy="5757421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4778"/>
            <a:ext cx="7734300" cy="5757422"/>
          </a:xfrm>
        </p:spPr>
        <p:txBody>
          <a:bodyPr vert="eaVert" lIns="45720" tIns="0" rIns="4572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11/30/2021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040861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0"/>
            <a:ext cx="10058400" cy="1143000"/>
          </a:xfrm>
          <a:prstGeom prst="rect">
            <a:avLst/>
          </a:prstGeo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/>
          <a:lstStyle/>
          <a:p>
            <a:fld id="{D2BEB5D0-87FD-4181-8057-F05D0BFE9527}" type="datetime1">
              <a:rPr lang="en-US" smtClean="0"/>
              <a:t>11/30/2021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96688139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/>
          <a:lstStyle>
            <a:lvl1pPr marL="0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/>
          <a:lstStyle/>
          <a:p>
            <a:fld id="{4CAC7BCE-8434-4DB0-9110-79161C2687FB}" type="datetime1">
              <a:rPr lang="en-US" smtClean="0"/>
              <a:t>11/30/2021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499667" y="6433045"/>
            <a:ext cx="1312025" cy="365125"/>
          </a:xfrm>
        </p:spPr>
        <p:txBody>
          <a:bodyPr/>
          <a:lstStyle>
            <a:lvl1pPr>
              <a:defRPr sz="1600" b="1" i="1">
                <a:solidFill>
                  <a:srgbClr val="002060"/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8365696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  <a:prstGeom prst="rect">
            <a:avLst/>
          </a:prstGeo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  <a:prstGeom prst="rect">
            <a:avLst/>
          </a:prstGeo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/>
          <a:lstStyle/>
          <a:p>
            <a:fld id="{CBD7DD2B-0781-45BE-9EC3-564736D3F1B5}" type="datetime1">
              <a:rPr lang="en-US" smtClean="0"/>
              <a:t>11/30/2021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90888648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9" y="1845734"/>
            <a:ext cx="4937760" cy="402336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652933" y="6459784"/>
            <a:ext cx="1312025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58257689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  <a:prstGeom prst="rect">
            <a:avLst/>
          </a:prstGeo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  <a:prstGeom prst="rect">
            <a:avLst/>
          </a:prstGeo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/>
          <a:lstStyle/>
          <a:p>
            <a:fld id="{A47F00B1-6918-4166-B946-2217B3C758D5}" type="datetime1">
              <a:rPr lang="en-US" smtClean="0"/>
              <a:t>11/30/2021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1985142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/>
          <a:lstStyle/>
          <a:p>
            <a:fld id="{3BD18C10-0EF9-4AAA-881A-8B6540831F20}" type="datetime1">
              <a:rPr lang="en-US" smtClean="0"/>
              <a:t>11/30/2021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2826430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/>
          <a:lstStyle/>
          <a:p>
            <a:fld id="{6FF533A7-8B48-4554-A2AE-ED17266BC5C0}" type="datetime1">
              <a:rPr lang="en-US" smtClean="0"/>
              <a:t>11/30/2021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49273662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  <a:prstGeom prst="rect">
            <a:avLst/>
          </a:prstGeo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  <a:prstGeom prst="rect">
            <a:avLst/>
          </a:prstGeo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  <a:prstGeom prst="rect">
            <a:avLst/>
          </a:prstGeom>
        </p:spPr>
        <p:txBody>
          <a:bodyPr/>
          <a:lstStyle>
            <a:lvl1pPr algn="l">
              <a:defRPr/>
            </a:lvl1pPr>
          </a:lstStyle>
          <a:p>
            <a:fld id="{CDE357F1-2BCD-49E3-A437-DE483BB175D5}" type="datetime1">
              <a:rPr lang="en-US" smtClean="0"/>
              <a:t>11/30/2021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  <a:prstGeom prst="rect">
            <a:avLst/>
          </a:prstGeo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79419719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11/30/2021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5987446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264" cy="822960"/>
          </a:xfrm>
          <a:prstGeom prst="rect">
            <a:avLst/>
          </a:prstGeo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prstGeom prst="rect">
            <a:avLst/>
          </a:prstGeo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3"/>
            <a:ext cx="10113264" cy="594360"/>
          </a:xfrm>
          <a:prstGeom prst="rect">
            <a:avLst/>
          </a:prstGeo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/>
          <a:lstStyle/>
          <a:p>
            <a:fld id="{EBDC08E3-B686-4CFB-B464-33CA8B28E463}" type="datetime1">
              <a:rPr lang="en-US" smtClean="0"/>
              <a:t>11/30/2021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5262184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eaVert" lIns="45720" tIns="0" rIns="4572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/>
          <a:lstStyle/>
          <a:p>
            <a:fld id="{209B4B2D-4D15-40E6-9C1F-86E88EFCB329}" type="datetime1">
              <a:rPr lang="en-US" smtClean="0"/>
              <a:t>11/30/2021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1825273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4778"/>
            <a:ext cx="2628900" cy="5757421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4778"/>
            <a:ext cx="7734300" cy="5757422"/>
          </a:xfrm>
          <a:prstGeom prst="rect">
            <a:avLst/>
          </a:prstGeom>
        </p:spPr>
        <p:txBody>
          <a:bodyPr vert="eaVert" lIns="45720" tIns="0" rIns="4572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/>
          <a:lstStyle/>
          <a:p>
            <a:fld id="{E3336B47-0D08-416D-AB68-52B86AE9BAC8}" type="datetime1">
              <a:rPr lang="en-US" smtClean="0"/>
              <a:t>11/30/2021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503365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11/30/2021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55176310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9" y="1845734"/>
            <a:ext cx="4937760" cy="40233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11/30/2021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05337531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11/30/2021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225175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11/30/2021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55454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11/30/2021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9908771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B61BEF0D-F0BB-DE4B-95CE-6DB70DBA9567}" type="datetimeFigureOut">
              <a:rPr lang="en-US" smtClean="0"/>
              <a:pPr/>
              <a:t>11/30/2021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53944021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264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3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11/30/2021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217946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6"/>
            <a:ext cx="12192001" cy="659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B61BEF0D-F0BB-DE4B-95CE-6DB70DBA9567}" type="datetimeFigureOut">
              <a:rPr lang="en-US" smtClean="0"/>
              <a:pPr/>
              <a:t>11/30/2021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729949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6"/>
            <a:ext cx="12192001" cy="659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661300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hf hdr="0" ftr="0" dt="0"/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7" Type="http://schemas.openxmlformats.org/officeDocument/2006/relationships/hyperlink" Target="mailto:angela@kpud.org" TargetMode="Externa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hyperlink" Target="mailto:bob@kpud.org" TargetMode="External"/><Relationship Id="rId5" Type="http://schemas.openxmlformats.org/officeDocument/2006/relationships/hyperlink" Target="mailto:jcivilla@kpud.org" TargetMode="External"/><Relationship Id="rId4" Type="http://schemas.openxmlformats.org/officeDocument/2006/relationships/hyperlink" Target="mailto:hpauley@kpud.org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100000">
              <a:schemeClr val="bg2">
                <a:lumMod val="25000"/>
              </a:schemeClr>
            </a:gs>
            <a:gs pos="100000">
              <a:schemeClr val="bg1">
                <a:shade val="80000"/>
              </a:schemeClr>
            </a:gs>
          </a:gsLst>
          <a:path path="rect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114BA7-8E20-4214-9C62-7416E5E637B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1364" y="771731"/>
            <a:ext cx="12192000" cy="1997310"/>
          </a:xfrm>
        </p:spPr>
        <p:txBody>
          <a:bodyPr anchor="ctr" anchorCtr="0">
            <a:noAutofit/>
          </a:bodyPr>
          <a:lstStyle/>
          <a:p>
            <a:pPr algn="ctr"/>
            <a:r>
              <a:rPr lang="en-US" sz="5200" b="1" spc="0" dirty="0">
                <a:solidFill>
                  <a:srgbClr val="E48312"/>
                </a:solidFill>
                <a:latin typeface="Rockwell" panose="02060603020205020403" pitchFamily="18" charset="0"/>
              </a:rPr>
              <a:t>KITSAP PUBLIC UTILITY DISTRICT</a:t>
            </a:r>
            <a:endParaRPr lang="en-US" sz="6000" spc="0" dirty="0">
              <a:solidFill>
                <a:srgbClr val="E48312"/>
              </a:solidFill>
              <a:latin typeface="Rockwell" panose="02060603020205020403" pitchFamily="18" charset="0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32E73B2-82F3-4A3A-A4DF-3B8B7DEDC80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069504" y="4629172"/>
            <a:ext cx="9907398" cy="1571988"/>
          </a:xfrm>
        </p:spPr>
        <p:txBody>
          <a:bodyPr>
            <a:noAutofit/>
          </a:bodyPr>
          <a:lstStyle/>
          <a:p>
            <a:pPr algn="ctr"/>
            <a:r>
              <a:rPr lang="en-US" sz="4000" b="1" cap="none" dirty="0">
                <a:solidFill>
                  <a:schemeClr val="bg1"/>
                </a:solidFill>
                <a:latin typeface="Rockwell" panose="02060603020205020403" pitchFamily="18" charset="0"/>
              </a:rPr>
              <a:t>NoaNet Broadband 101</a:t>
            </a:r>
          </a:p>
          <a:p>
            <a:pPr algn="ctr"/>
            <a:r>
              <a:rPr lang="en-US" sz="3600" i="1" cap="none" dirty="0">
                <a:solidFill>
                  <a:schemeClr val="bg1"/>
                </a:solidFill>
                <a:latin typeface="Rockwell" panose="02060603020205020403" pitchFamily="18" charset="0"/>
              </a:rPr>
              <a:t>November 30, 2021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CB1FC89-9FF1-426A-BBC5-F058E363304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32599" y="2365971"/>
            <a:ext cx="4684971" cy="15719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474200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100000">
              <a:schemeClr val="bg2">
                <a:lumMod val="25000"/>
              </a:schemeClr>
            </a:gs>
            <a:gs pos="100000">
              <a:schemeClr val="bg1">
                <a:shade val="80000"/>
              </a:schemeClr>
            </a:gs>
          </a:gsLst>
          <a:path path="circle">
            <a:fillToRect l="43000" r="43000" b="10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84C84F13-F214-40BC-AFF4-97D54E3C889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028784" y="6435641"/>
            <a:ext cx="1085918" cy="364367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1091682" y="737118"/>
            <a:ext cx="1072472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E48312"/>
                </a:solidFill>
                <a:effectLst/>
                <a:uLnTx/>
                <a:uFillTx/>
                <a:latin typeface="Rockwell" panose="02060603020205020403" pitchFamily="18" charset="0"/>
              </a:rPr>
              <a:t>Thank You						ourfiber@kpud.org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050387" y="1828986"/>
            <a:ext cx="9255967" cy="4524315"/>
          </a:xfrm>
          <a:prstGeom prst="rect">
            <a:avLst/>
          </a:prstGeom>
          <a:noFill/>
        </p:spPr>
        <p:txBody>
          <a:bodyPr wrap="square" numCol="2" spcCol="182880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9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Heather Pauley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9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President Board of Commissioners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9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Central Kitsap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9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hpauley@kpud.org</a:t>
            </a:r>
            <a:endParaRPr kumimoji="0" lang="en-US" sz="19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9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9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Jim Civilla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9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Vice-President Board of Commissioners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9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South Kitsap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9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hlinkClick r:id="rId5"/>
              </a:rPr>
              <a:t>jcivilla@kpud.org</a:t>
            </a:r>
            <a:endParaRPr kumimoji="0" lang="en-US" sz="19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9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9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Debra Lester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9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Secretary Board of Commissioners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9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North Kitsap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9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hlinkClick r:id="rId6"/>
              </a:rPr>
              <a:t>debra@kpud.org</a:t>
            </a:r>
            <a:endParaRPr kumimoji="0" lang="en-US" sz="19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9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9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Bob Hunter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9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General Manager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9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hlinkClick r:id="rId6"/>
              </a:rPr>
              <a:t>bob@kpud.org</a:t>
            </a:r>
            <a:endParaRPr kumimoji="0" lang="en-US" sz="19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9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360-620-1260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9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9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Angela Bennink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9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Telecom Director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9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hlinkClick r:id="rId7"/>
              </a:rPr>
              <a:t>angela@kpud.org</a:t>
            </a:r>
            <a:endParaRPr kumimoji="0" lang="en-US" sz="19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9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360-626-7760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9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9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9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0003757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2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84C84F13-F214-40BC-AFF4-97D54E3C889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84053" y="6433925"/>
            <a:ext cx="1085918" cy="364367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903468" y="2073454"/>
            <a:ext cx="10879970" cy="3323987"/>
          </a:xfrm>
          <a:prstGeom prst="rect">
            <a:avLst/>
          </a:prstGeom>
          <a:noFill/>
        </p:spPr>
        <p:txBody>
          <a:bodyPr wrap="square" numCol="1" rtlCol="0">
            <a:spAutoFit/>
          </a:bodyPr>
          <a:lstStyle/>
          <a:p>
            <a:pPr marR="0" lvl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A9E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Kitsap PUD Broadband History</a:t>
            </a:r>
          </a:p>
          <a:p>
            <a:pPr marR="0" lvl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sz="2400" dirty="0">
                <a:solidFill>
                  <a:srgbClr val="00A9E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Broadband Need and Demand</a:t>
            </a:r>
          </a:p>
          <a:p>
            <a:pPr marL="742950" lvl="1" indent="-285750" defTabSz="457200">
              <a:buClr>
                <a:srgbClr val="E48312"/>
              </a:buClr>
              <a:buFont typeface="Arial" panose="020B0604020202020204" pitchFamily="34" charset="0"/>
              <a:buChar char="•"/>
              <a:defRPr/>
            </a:pPr>
            <a:r>
              <a:rPr lang="en-US" sz="20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Mapping Kitsap County Broadband Availability</a:t>
            </a:r>
          </a:p>
          <a:p>
            <a:pPr marL="1257300" lvl="2" indent="-342900" defTabSz="457200">
              <a:buClr>
                <a:srgbClr val="E48312"/>
              </a:buClr>
              <a:buFont typeface="Wingdings" panose="05000000000000000000" pitchFamily="2" charset="2"/>
              <a:buChar char="v"/>
              <a:defRPr/>
            </a:pPr>
            <a:r>
              <a:rPr lang="en-US" sz="20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COS Systems</a:t>
            </a:r>
          </a:p>
          <a:p>
            <a:pPr marL="742950" lvl="1" indent="-285750" defTabSz="457200">
              <a:buClr>
                <a:srgbClr val="E48312"/>
              </a:buClr>
              <a:buFont typeface="Arial" panose="020B0604020202020204" pitchFamily="34" charset="0"/>
              <a:buChar char="•"/>
              <a:defRPr/>
            </a:pPr>
            <a:r>
              <a:rPr lang="en-US" sz="20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Residential Expansion</a:t>
            </a:r>
          </a:p>
          <a:p>
            <a:pPr marL="742950" lvl="1" indent="-285750" defTabSz="457200">
              <a:buClr>
                <a:srgbClr val="E48312"/>
              </a:buClr>
              <a:buFont typeface="Arial" panose="020B0604020202020204" pitchFamily="34" charset="0"/>
              <a:buChar char="•"/>
              <a:defRPr/>
            </a:pPr>
            <a:r>
              <a:rPr lang="en-US" sz="20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Maps Supporting COVID Response</a:t>
            </a:r>
          </a:p>
          <a:p>
            <a:pPr marL="742950" lvl="1" indent="-285750" defTabSz="457200">
              <a:buClr>
                <a:srgbClr val="E48312"/>
              </a:buClr>
              <a:buFont typeface="Arial" panose="020B0604020202020204" pitchFamily="34" charset="0"/>
              <a:buChar char="•"/>
              <a:defRPr/>
            </a:pPr>
            <a:r>
              <a:rPr lang="en-US" sz="20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Lessons Learned and Next Steps</a:t>
            </a:r>
          </a:p>
          <a:p>
            <a:pPr defTabSz="457200"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A9E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Mapping the Broadband</a:t>
            </a:r>
            <a:r>
              <a:rPr lang="en-US" sz="2400" dirty="0">
                <a:solidFill>
                  <a:srgbClr val="00A9E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Network</a:t>
            </a:r>
            <a:endParaRPr lang="en-US" sz="2400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42950" lvl="1" indent="-285750" defTabSz="457200">
              <a:buClr>
                <a:srgbClr val="E48312"/>
              </a:buClr>
              <a:buFont typeface="Arial" panose="020B0604020202020204" pitchFamily="34" charset="0"/>
              <a:buChar char="•"/>
              <a:defRPr/>
            </a:pPr>
            <a:r>
              <a:rPr lang="en-US" sz="20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Operations and Maintenance</a:t>
            </a:r>
          </a:p>
          <a:p>
            <a:pPr marL="742950" lvl="1" indent="-285750" defTabSz="457200">
              <a:buClr>
                <a:srgbClr val="E48312"/>
              </a:buClr>
              <a:buFont typeface="Arial" panose="020B0604020202020204" pitchFamily="34" charset="0"/>
              <a:buChar char="•"/>
              <a:defRPr/>
            </a:pPr>
            <a:r>
              <a:rPr lang="en-US" sz="20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Expansion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7C31241-E3E9-4E4F-AE5E-F72D37A654F9}"/>
              </a:ext>
            </a:extLst>
          </p:cNvPr>
          <p:cNvSpPr txBox="1"/>
          <p:nvPr/>
        </p:nvSpPr>
        <p:spPr>
          <a:xfrm>
            <a:off x="713112" y="780285"/>
            <a:ext cx="10556858" cy="7540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300" i="0" u="none" strike="noStrike" kern="1200" cap="none" spc="0" normalizeH="0" baseline="0" noProof="0" dirty="0">
                <a:ln>
                  <a:noFill/>
                </a:ln>
                <a:solidFill>
                  <a:srgbClr val="E48312"/>
                </a:solidFill>
                <a:effectLst/>
                <a:uLnTx/>
                <a:uFillTx/>
                <a:latin typeface="Rockwell" panose="02060603020205020403" pitchFamily="18" charset="0"/>
                <a:ea typeface="+mn-ea"/>
                <a:cs typeface="+mn-cs"/>
              </a:rPr>
              <a:t>Mapping the Broadband Access Problem</a:t>
            </a:r>
          </a:p>
        </p:txBody>
      </p:sp>
      <p:sp>
        <p:nvSpPr>
          <p:cNvPr id="9" name="Slide Number Placeholder 3">
            <a:extLst>
              <a:ext uri="{FF2B5EF4-FFF2-40B4-BE49-F238E27FC236}">
                <a16:creationId xmlns:a16="http://schemas.microsoft.com/office/drawing/2014/main" id="{07D656DD-D100-415D-9D76-E117BA63DF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613958" y="6433925"/>
            <a:ext cx="1312025" cy="365125"/>
          </a:xfrm>
        </p:spPr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57F1E4F-1CFF-5643-939E-217C01CDF565}" type="slidenum">
              <a:rPr kumimoji="0" lang="en-US" sz="1600" b="1" i="1" u="none" strike="noStrike" kern="1200" cap="none" spc="0" normalizeH="0" baseline="0" noProof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600" b="1" i="1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54BB062E-CDCC-465D-AC47-AC04C8F70F95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1639" t="6966" r="8338" b="5742"/>
          <a:stretch/>
        </p:blipFill>
        <p:spPr>
          <a:xfrm>
            <a:off x="7470987" y="1926967"/>
            <a:ext cx="3691946" cy="361696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177817542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2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84C84F13-F214-40BC-AFF4-97D54E3C889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84053" y="6433925"/>
            <a:ext cx="1085918" cy="364367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66244" y="1749198"/>
            <a:ext cx="7806030" cy="3701013"/>
          </a:xfrm>
          <a:prstGeom prst="rect">
            <a:avLst/>
          </a:prstGeom>
          <a:noFill/>
        </p:spPr>
        <p:txBody>
          <a:bodyPr wrap="square" numCol="1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00A9E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Kitsap County – 3 Incumbent Local Exchange Carriers (Telephone Companies)</a:t>
            </a:r>
          </a:p>
          <a:p>
            <a:pPr marL="800100" lvl="1" indent="-342900" defTabSz="457200">
              <a:buClr>
                <a:srgbClr val="E48312"/>
              </a:buClr>
              <a:buFont typeface="Arial" panose="020B0604020202020204" pitchFamily="34" charset="0"/>
              <a:buChar char="•"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CenturyTel, Qwest, Embarq </a:t>
            </a:r>
          </a:p>
          <a:p>
            <a:pPr marL="800100" lvl="1" indent="-342900" defTabSz="457200">
              <a:buClr>
                <a:srgbClr val="E48312"/>
              </a:buClr>
              <a:buFont typeface="Arial" panose="020B0604020202020204" pitchFamily="34" charset="0"/>
              <a:buChar char="•"/>
              <a:defRPr/>
            </a:pPr>
            <a:r>
              <a:rPr lang="en-US" sz="20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Long Distance between Schools within District</a:t>
            </a:r>
          </a:p>
          <a:p>
            <a:pPr marL="800100" lvl="1" indent="-342900" defTabSz="457200">
              <a:buClr>
                <a:srgbClr val="E48312"/>
              </a:buClr>
              <a:buFont typeface="Arial" panose="020B0604020202020204" pitchFamily="34" charset="0"/>
              <a:buChar char="•"/>
              <a:defRPr/>
            </a:pPr>
            <a:endParaRPr kumimoji="0" lang="en-US" sz="2200" b="0" i="0" u="none" strike="noStrike" kern="1200" cap="none" spc="0" normalizeH="0" baseline="0" noProof="0" dirty="0">
              <a:ln>
                <a:noFill/>
              </a:ln>
              <a:solidFill>
                <a:srgbClr val="00A9E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00A9E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KPUD telecom utility was created using long term bonds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50" b="0" i="0" u="none" strike="noStrike" kern="1200" cap="none" spc="0" normalizeH="0" baseline="0" noProof="0" dirty="0">
              <a:ln>
                <a:noFill/>
              </a:ln>
              <a:solidFill>
                <a:srgbClr val="00A9E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800100" marR="0" lvl="1" indent="-3429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48312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Built a figure 8 backbone infrastructure in Kitsap County</a:t>
            </a:r>
          </a:p>
          <a:p>
            <a:pPr marL="800100" marR="0" lvl="1" indent="-3429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48312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Connecting schools, libraries, and other anchor institutions</a:t>
            </a:r>
          </a:p>
          <a:p>
            <a:pPr marL="457200" marR="0" lvl="1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48312"/>
              </a:buClr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200" dirty="0">
                <a:solidFill>
                  <a:srgbClr val="00A9E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Currently Provide - 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00A9E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Carrier transport, Kitsap naval bases, cell tower backhaul, Small business customers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7C31241-E3E9-4E4F-AE5E-F72D37A654F9}"/>
              </a:ext>
            </a:extLst>
          </p:cNvPr>
          <p:cNvSpPr txBox="1"/>
          <p:nvPr/>
        </p:nvSpPr>
        <p:spPr>
          <a:xfrm>
            <a:off x="713113" y="559791"/>
            <a:ext cx="1055685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i="0" u="none" strike="noStrike" kern="1200" cap="none" spc="0" normalizeH="0" baseline="0" noProof="0" dirty="0">
                <a:ln>
                  <a:noFill/>
                </a:ln>
                <a:solidFill>
                  <a:srgbClr val="E48312"/>
                </a:solidFill>
                <a:effectLst/>
                <a:uLnTx/>
                <a:uFillTx/>
                <a:latin typeface="Rockwell" panose="02060603020205020403" pitchFamily="18" charset="0"/>
                <a:ea typeface="+mn-ea"/>
                <a:cs typeface="+mn-cs"/>
              </a:rPr>
              <a:t>Kitsap PUD – Broadband History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8BC0447-5173-40BD-B6FD-2A97D80C0127}"/>
              </a:ext>
            </a:extLst>
          </p:cNvPr>
          <p:cNvSpPr txBox="1"/>
          <p:nvPr/>
        </p:nvSpPr>
        <p:spPr>
          <a:xfrm>
            <a:off x="2059500" y="5450211"/>
            <a:ext cx="8554458" cy="830997"/>
          </a:xfrm>
          <a:prstGeom prst="rect">
            <a:avLst/>
          </a:prstGeom>
          <a:noFill/>
        </p:spPr>
        <p:txBody>
          <a:bodyPr wrap="square" numCol="1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1" u="none" strike="noStrike" kern="1200" cap="none" spc="0" normalizeH="0" baseline="0" noProof="0" dirty="0">
                <a:ln>
                  <a:noFill/>
                </a:ln>
                <a:solidFill>
                  <a:srgbClr val="E48312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Committed to maintaining a community owned high-speed open-access f</a:t>
            </a:r>
            <a:r>
              <a:rPr kumimoji="0" lang="en-US" sz="2400" b="0" i="1" u="none" strike="noStrike" kern="1200" cap="none" spc="0" normalizeH="0" baseline="0" noProof="0" dirty="0" err="1">
                <a:ln>
                  <a:noFill/>
                </a:ln>
                <a:solidFill>
                  <a:srgbClr val="E48312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iber</a:t>
            </a:r>
            <a:r>
              <a:rPr kumimoji="0" lang="en-US" sz="2400" b="0" i="1" u="none" strike="noStrike" kern="1200" cap="none" spc="0" normalizeH="0" baseline="0" noProof="0" dirty="0">
                <a:ln>
                  <a:noFill/>
                </a:ln>
                <a:solidFill>
                  <a:srgbClr val="E48312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o</a:t>
            </a:r>
            <a:r>
              <a:rPr kumimoji="0" lang="en-US" sz="2400" b="0" i="1" u="none" strike="noStrike" kern="1200" cap="none" spc="0" normalizeH="0" baseline="0" noProof="0" dirty="0" err="1">
                <a:ln>
                  <a:noFill/>
                </a:ln>
                <a:solidFill>
                  <a:srgbClr val="E48312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ptic</a:t>
            </a:r>
            <a:r>
              <a:rPr kumimoji="0" lang="en-US" sz="2400" b="0" i="1" u="none" strike="noStrike" kern="1200" cap="none" spc="0" normalizeH="0" baseline="0" noProof="0" dirty="0">
                <a:ln>
                  <a:noFill/>
                </a:ln>
                <a:solidFill>
                  <a:srgbClr val="E48312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n</a:t>
            </a:r>
            <a:r>
              <a:rPr kumimoji="0" lang="en-US" sz="2400" b="0" i="1" u="none" strike="noStrike" kern="1200" cap="none" spc="0" normalizeH="0" baseline="0" noProof="0" dirty="0" err="1">
                <a:ln>
                  <a:noFill/>
                </a:ln>
                <a:solidFill>
                  <a:srgbClr val="E48312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etwork</a:t>
            </a:r>
            <a:endParaRPr kumimoji="0" lang="en-US" sz="2400" b="0" i="1" u="none" strike="noStrike" kern="1200" cap="none" spc="0" normalizeH="0" baseline="0" noProof="0" dirty="0">
              <a:ln>
                <a:noFill/>
              </a:ln>
              <a:solidFill>
                <a:srgbClr val="E48312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9" name="Slide Number Placeholder 3">
            <a:extLst>
              <a:ext uri="{FF2B5EF4-FFF2-40B4-BE49-F238E27FC236}">
                <a16:creationId xmlns:a16="http://schemas.microsoft.com/office/drawing/2014/main" id="{07D656DD-D100-415D-9D76-E117BA63DF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613958" y="6433925"/>
            <a:ext cx="1312025" cy="365125"/>
          </a:xfrm>
        </p:spPr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57F1E4F-1CFF-5643-939E-217C01CDF565}" type="slidenum">
              <a:rPr kumimoji="0" lang="en-US" sz="1600" b="1" i="1" u="none" strike="noStrike" kern="1200" cap="none" spc="0" normalizeH="0" baseline="0" noProof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1600" b="1" i="1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3AFB3C33-4F63-4080-AF7D-7ACA2B33F290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3423" t="22870" r="42785" b="21440"/>
          <a:stretch/>
        </p:blipFill>
        <p:spPr>
          <a:xfrm>
            <a:off x="8608994" y="1133369"/>
            <a:ext cx="3150117" cy="3993897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46379505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100000">
              <a:schemeClr val="bg2">
                <a:lumMod val="25000"/>
              </a:schemeClr>
            </a:gs>
            <a:gs pos="100000">
              <a:schemeClr val="bg1">
                <a:shade val="80000"/>
              </a:schemeClr>
            </a:gs>
          </a:gsLst>
          <a:path path="circle">
            <a:fillToRect l="43000" r="43000" b="10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84C84F13-F214-40BC-AFF4-97D54E3C889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028784" y="6435641"/>
            <a:ext cx="1085918" cy="364367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706877" y="737668"/>
            <a:ext cx="10784732" cy="7540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300" b="0" i="0" u="none" strike="noStrike" kern="1200" cap="none" spc="0" normalizeH="0" baseline="0" noProof="0" dirty="0">
                <a:ln>
                  <a:noFill/>
                </a:ln>
                <a:solidFill>
                  <a:srgbClr val="E48312"/>
                </a:solidFill>
                <a:effectLst/>
                <a:uLnTx/>
                <a:uFillTx/>
                <a:latin typeface="Rockwell" panose="02060603020205020403" pitchFamily="18" charset="0"/>
              </a:rPr>
              <a:t>Determining Residential Broadband Need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091683" y="1800809"/>
            <a:ext cx="7076958" cy="5078313"/>
          </a:xfrm>
          <a:prstGeom prst="rect">
            <a:avLst/>
          </a:prstGeom>
          <a:noFill/>
        </p:spPr>
        <p:txBody>
          <a:bodyPr wrap="square" numCol="1" rtlCol="0">
            <a:spAutoFit/>
          </a:bodyPr>
          <a:lstStyle/>
          <a:p>
            <a:pPr marR="0" lvl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A9E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2015 Residents began requesting Fiber to the Home Services</a:t>
            </a:r>
          </a:p>
          <a:p>
            <a:pPr marR="0" lvl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00A9E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R="0" lvl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sz="2400" dirty="0">
                <a:solidFill>
                  <a:srgbClr val="00A9E0"/>
                </a:solidFill>
                <a:latin typeface="Calibri" panose="020F0502020204030204"/>
              </a:rPr>
              <a:t>Board of Commissioners Approved Studying the availability of Broadband</a:t>
            </a:r>
          </a:p>
          <a:p>
            <a:pPr marL="800100" lvl="1" indent="-342900" defTabSz="457200">
              <a:buClr>
                <a:srgbClr val="E48312"/>
              </a:buClr>
              <a:buFont typeface="Arial" panose="020B0604020202020204" pitchFamily="34" charset="0"/>
              <a:buChar char="•"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Evaluated and purchased COS Service Zones to survey the County</a:t>
            </a:r>
          </a:p>
          <a:p>
            <a:pPr marL="800100" lvl="1" indent="-342900" defTabSz="457200">
              <a:buClr>
                <a:srgbClr val="E48312"/>
              </a:buClr>
              <a:buFont typeface="Arial" panose="020B0604020202020204" pitchFamily="34" charset="0"/>
              <a:buChar char="•"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Received 2,000 responses within a month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00A9E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R="0" lvl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00A9E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R="0" lvl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A9E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2016 Installed distribution cabinets and established the residential network – separate from the express network</a:t>
            </a:r>
            <a:endParaRPr lang="en-US" sz="2400" dirty="0">
              <a:solidFill>
                <a:srgbClr val="00A9E0"/>
              </a:solidFill>
              <a:latin typeface="Calibri" panose="020F0502020204030204"/>
            </a:endParaRPr>
          </a:p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1C32D06-20C8-48C5-BFA0-92C574E173A8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5389" t="4031" r="21667" b="1154"/>
          <a:stretch/>
        </p:blipFill>
        <p:spPr>
          <a:xfrm>
            <a:off x="8307245" y="2085289"/>
            <a:ext cx="3325458" cy="316145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330173931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100000">
              <a:schemeClr val="bg2">
                <a:lumMod val="25000"/>
              </a:schemeClr>
            </a:gs>
            <a:gs pos="100000">
              <a:schemeClr val="bg1">
                <a:shade val="80000"/>
              </a:schemeClr>
            </a:gs>
          </a:gsLst>
          <a:path path="circle">
            <a:fillToRect l="43000" r="43000" b="10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84C84F13-F214-40BC-AFF4-97D54E3C889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028784" y="6435641"/>
            <a:ext cx="1085918" cy="364367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991929" y="737668"/>
            <a:ext cx="874278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400" dirty="0">
                <a:solidFill>
                  <a:srgbClr val="E48312"/>
                </a:solidFill>
                <a:latin typeface="Rockwell" panose="02060603020205020403" pitchFamily="18" charset="0"/>
              </a:rPr>
              <a:t>Mapping the Need - 2018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rgbClr val="E48312"/>
              </a:solidFill>
              <a:effectLst/>
              <a:uLnTx/>
              <a:uFillTx/>
              <a:latin typeface="Rockwell" panose="02060603020205020403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063802" y="1781354"/>
            <a:ext cx="6522098" cy="5663089"/>
          </a:xfrm>
          <a:prstGeom prst="rect">
            <a:avLst/>
          </a:prstGeom>
          <a:noFill/>
        </p:spPr>
        <p:txBody>
          <a:bodyPr wrap="square" numCol="1" rtlCol="0">
            <a:spAutoFit/>
          </a:bodyPr>
          <a:lstStyle/>
          <a:p>
            <a:pPr marR="0" lvl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sz="2400" dirty="0">
                <a:solidFill>
                  <a:srgbClr val="00A9E0"/>
                </a:solidFill>
                <a:latin typeface="Calibri" panose="020F0502020204030204"/>
              </a:rPr>
              <a:t>KPUD GIS Staff Created Heat Map</a:t>
            </a:r>
          </a:p>
          <a:p>
            <a:pPr marL="800100" lvl="1" indent="-342900" defTabSz="457200">
              <a:buFont typeface="Arial" panose="020B0604020202020204" pitchFamily="34" charset="0"/>
              <a:buChar char="•"/>
              <a:defRPr/>
            </a:pPr>
            <a:r>
              <a:rPr lang="en-US" sz="2000" dirty="0">
                <a:solidFill>
                  <a:prstClr val="white"/>
                </a:solidFill>
                <a:latin typeface="Calibri" panose="020F0502020204030204"/>
              </a:rPr>
              <a:t>3,138 Survey responses</a:t>
            </a:r>
          </a:p>
          <a:p>
            <a:pPr marL="800100" lvl="1" indent="-342900" defTabSz="457200">
              <a:buFont typeface="Arial" panose="020B0604020202020204" pitchFamily="34" charset="0"/>
              <a:buChar char="•"/>
              <a:defRPr/>
            </a:pPr>
            <a:r>
              <a:rPr lang="en-US" sz="2000" dirty="0">
                <a:solidFill>
                  <a:prstClr val="white"/>
                </a:solidFill>
                <a:latin typeface="Calibri" panose="020F0502020204030204"/>
              </a:rPr>
              <a:t>Yellow Unserved &lt; 25Mbps </a:t>
            </a:r>
          </a:p>
          <a:p>
            <a:pPr marL="800100" lvl="1" indent="-342900" defTabSz="457200">
              <a:buFont typeface="Arial" panose="020B0604020202020204" pitchFamily="34" charset="0"/>
              <a:buChar char="•"/>
              <a:defRPr/>
            </a:pPr>
            <a:r>
              <a:rPr lang="en-US" sz="2000" dirty="0">
                <a:solidFill>
                  <a:prstClr val="white"/>
                </a:solidFill>
                <a:latin typeface="Calibri" panose="020F0502020204030204"/>
              </a:rPr>
              <a:t>Light Purple Underserved 25 – 50Mbps</a:t>
            </a:r>
          </a:p>
          <a:p>
            <a:pPr marL="800100" lvl="1" indent="-342900" defTabSz="457200">
              <a:buFont typeface="Arial" panose="020B0604020202020204" pitchFamily="34" charset="0"/>
              <a:buChar char="•"/>
              <a:defRPr/>
            </a:pPr>
            <a:r>
              <a:rPr lang="en-US" sz="2000" dirty="0">
                <a:solidFill>
                  <a:prstClr val="white"/>
                </a:solidFill>
                <a:latin typeface="Calibri" panose="020F0502020204030204"/>
              </a:rPr>
              <a:t>Purple 51 – 99 Mbps</a:t>
            </a:r>
          </a:p>
          <a:p>
            <a:pPr marL="800100" lvl="1" indent="-342900" defTabSz="457200">
              <a:buFont typeface="Arial" panose="020B0604020202020204" pitchFamily="34" charset="0"/>
              <a:buChar char="•"/>
              <a:defRPr/>
            </a:pPr>
            <a:r>
              <a:rPr lang="en-US" sz="2000" dirty="0">
                <a:solidFill>
                  <a:prstClr val="white"/>
                </a:solidFill>
                <a:latin typeface="Calibri" panose="020F0502020204030204"/>
              </a:rPr>
              <a:t>Dark Purple &gt; 100Mbps</a:t>
            </a:r>
          </a:p>
          <a:p>
            <a:pPr marL="800100" lvl="1" indent="-342900" defTabSz="457200">
              <a:buFont typeface="Arial" panose="020B0604020202020204" pitchFamily="34" charset="0"/>
              <a:buChar char="•"/>
              <a:defRPr/>
            </a:pPr>
            <a:endParaRPr lang="en-US" sz="2400" dirty="0">
              <a:solidFill>
                <a:prstClr val="white"/>
              </a:solidFill>
              <a:latin typeface="Calibri" panose="020F0502020204030204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48312"/>
              </a:buClr>
              <a:buSzTx/>
              <a:buFontTx/>
              <a:buNone/>
              <a:tabLst/>
              <a:defRPr/>
            </a:pP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00A9E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Middle Mile Expansion</a:t>
            </a:r>
          </a:p>
          <a:p>
            <a:pPr marL="742950" marR="0" lvl="1" indent="-2857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48312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Focused on Unserved</a:t>
            </a:r>
          </a:p>
          <a:p>
            <a:pPr marL="742950" marR="0" lvl="1" indent="-2857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48312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Over 25 miles built in 2019 – serving over 500 residences</a:t>
            </a:r>
          </a:p>
          <a:p>
            <a:pPr marL="742950" marR="0" lvl="1" indent="-2857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48312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2000" dirty="0">
                <a:solidFill>
                  <a:prstClr val="white"/>
                </a:solidFill>
                <a:latin typeface="Calibri" panose="020F0502020204030204"/>
              </a:rPr>
              <a:t>Over 48 miles built in 2020 – 2021 – service nearly 1200 residences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R="0" lvl="1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48312"/>
              </a:buClr>
              <a:buSzTx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defTabSz="457200">
              <a:defRPr/>
            </a:pPr>
            <a:endParaRPr lang="en-US" sz="2400" dirty="0">
              <a:solidFill>
                <a:prstClr val="white"/>
              </a:solidFill>
              <a:latin typeface="Calibri" panose="020F0502020204030204"/>
            </a:endParaRPr>
          </a:p>
          <a:p>
            <a:pPr marR="0" lvl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742950" marR="0" lvl="1" indent="-2857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57772" y="272000"/>
            <a:ext cx="3913971" cy="60477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168839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100000">
              <a:schemeClr val="bg2">
                <a:lumMod val="25000"/>
              </a:schemeClr>
            </a:gs>
            <a:gs pos="100000">
              <a:schemeClr val="bg1">
                <a:shade val="80000"/>
              </a:schemeClr>
            </a:gs>
          </a:gsLst>
          <a:path path="circle">
            <a:fillToRect l="43000" r="43000" b="10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84C84F13-F214-40BC-AFF4-97D54E3C889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028784" y="6435641"/>
            <a:ext cx="1085918" cy="364367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991929" y="737668"/>
            <a:ext cx="874278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E48312"/>
                </a:solidFill>
                <a:effectLst/>
                <a:uLnTx/>
                <a:uFillTx/>
                <a:latin typeface="Rockwell" panose="02060603020205020403" pitchFamily="18" charset="0"/>
              </a:rPr>
              <a:t>COVID Response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063802" y="1781354"/>
            <a:ext cx="6522098" cy="3970318"/>
          </a:xfrm>
          <a:prstGeom prst="rect">
            <a:avLst/>
          </a:prstGeom>
          <a:noFill/>
        </p:spPr>
        <p:txBody>
          <a:bodyPr wrap="square" numCol="1" rtlCol="0">
            <a:spAutoFit/>
          </a:bodyPr>
          <a:lstStyle/>
          <a:p>
            <a:pPr marR="0" lvl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sz="2400" dirty="0">
                <a:solidFill>
                  <a:srgbClr val="00A9E0"/>
                </a:solidFill>
                <a:latin typeface="Calibri" panose="020F0502020204030204"/>
              </a:rPr>
              <a:t>Stay Home Stay Healthy order</a:t>
            </a:r>
          </a:p>
          <a:p>
            <a:pPr marL="800100" lvl="1" indent="-342900" defTabSz="457200">
              <a:buFont typeface="Arial" panose="020B0604020202020204" pitchFamily="34" charset="0"/>
              <a:buChar char="•"/>
              <a:defRPr/>
            </a:pPr>
            <a:r>
              <a:rPr lang="en-US" sz="2000" dirty="0">
                <a:solidFill>
                  <a:prstClr val="white"/>
                </a:solidFill>
                <a:latin typeface="Calibri" panose="020F0502020204030204"/>
              </a:rPr>
              <a:t>Students connecting to Broadband for Education</a:t>
            </a:r>
          </a:p>
          <a:p>
            <a:pPr marL="800100" lvl="1" indent="-342900" defTabSz="457200">
              <a:buFont typeface="Arial" panose="020B0604020202020204" pitchFamily="34" charset="0"/>
              <a:buChar char="•"/>
              <a:defRPr/>
            </a:pPr>
            <a:r>
              <a:rPr lang="en-US" sz="2000" dirty="0">
                <a:solidFill>
                  <a:prstClr val="white"/>
                </a:solidFill>
                <a:latin typeface="Calibri" panose="020F0502020204030204"/>
              </a:rPr>
              <a:t>Strain on the existing networks in served areas</a:t>
            </a:r>
          </a:p>
          <a:p>
            <a:pPr marL="800100" lvl="1" indent="-342900" defTabSz="457200">
              <a:buFont typeface="Arial" panose="020B0604020202020204" pitchFamily="34" charset="0"/>
              <a:buChar char="•"/>
              <a:defRPr/>
            </a:pPr>
            <a:endParaRPr lang="en-US" sz="2400" dirty="0">
              <a:solidFill>
                <a:prstClr val="white"/>
              </a:solidFill>
              <a:latin typeface="Calibri" panose="020F0502020204030204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48312"/>
              </a:buClr>
              <a:buSzTx/>
              <a:buFontTx/>
              <a:buNone/>
              <a:tabLst/>
              <a:defRPr/>
            </a:pP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00A9E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Coordinated with School Districts</a:t>
            </a:r>
          </a:p>
          <a:p>
            <a:pPr marL="742950" marR="0" lvl="1" indent="-2857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48312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Identified those students who are unserved due to lack of Infrastructure</a:t>
            </a:r>
          </a:p>
          <a:p>
            <a:pPr marL="742950" marR="0" lvl="1" indent="-2857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48312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2000" dirty="0">
                <a:solidFill>
                  <a:prstClr val="white"/>
                </a:solidFill>
                <a:latin typeface="Calibri" panose="020F0502020204030204"/>
              </a:rPr>
              <a:t>Provided the data for support from the County and Schools Districts</a:t>
            </a:r>
          </a:p>
          <a:p>
            <a:pPr marL="742950" marR="0" lvl="1" indent="-2857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48312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endParaRPr lang="en-US" sz="2000" dirty="0">
              <a:solidFill>
                <a:prstClr val="white"/>
              </a:solidFill>
              <a:latin typeface="Calibri" panose="020F0502020204030204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48312"/>
              </a:buClr>
              <a:buSzTx/>
              <a:buFontTx/>
              <a:buNone/>
              <a:tabLst/>
              <a:defRPr/>
            </a:pP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00A9E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Bond Funds to Virtually Complete Middle Mile</a:t>
            </a:r>
          </a:p>
          <a:p>
            <a:pPr marL="742950" marR="0" lvl="1" indent="-2857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48312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5 Year Middle Mile Plan based on Map</a:t>
            </a:r>
          </a:p>
        </p:txBody>
      </p:sp>
      <p:pic>
        <p:nvPicPr>
          <p:cNvPr id="8" name="Picture 7" descr="Map&#10;&#10;Description automatically generated">
            <a:extLst>
              <a:ext uri="{FF2B5EF4-FFF2-40B4-BE49-F238E27FC236}">
                <a16:creationId xmlns:a16="http://schemas.microsoft.com/office/drawing/2014/main" id="{0BD8238B-9BCA-4051-8BD1-8BCFB5156F1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23485" y="351661"/>
            <a:ext cx="3732669" cy="57686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418135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100000">
              <a:schemeClr val="bg2">
                <a:lumMod val="25000"/>
              </a:schemeClr>
            </a:gs>
            <a:gs pos="100000">
              <a:schemeClr val="bg1">
                <a:shade val="80000"/>
              </a:schemeClr>
            </a:gs>
          </a:gsLst>
          <a:path path="circle">
            <a:fillToRect l="43000" r="43000" b="10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98625" y="724023"/>
            <a:ext cx="1073690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E48312"/>
                </a:solidFill>
                <a:effectLst/>
                <a:uLnTx/>
                <a:uFillTx/>
                <a:latin typeface="Rockwell" panose="02060603020205020403" pitchFamily="18" charset="0"/>
                <a:ea typeface="+mn-ea"/>
                <a:cs typeface="+mn-cs"/>
              </a:rPr>
              <a:t>Data Driven Residential Expansion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4C84F13-F214-40BC-AFF4-97D54E3C889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370707" y="6459785"/>
            <a:ext cx="1085918" cy="364367"/>
          </a:xfrm>
          <a:prstGeom prst="rect">
            <a:avLst/>
          </a:prstGeom>
        </p:spPr>
      </p:pic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D078171-9D42-41F8-884E-E83906B512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595468" y="6459027"/>
            <a:ext cx="1312025" cy="365125"/>
          </a:xfrm>
        </p:spPr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57F1E4F-1CFF-5643-939E-217C01CDF565}" type="slidenum">
              <a:rPr kumimoji="0" lang="en-US" sz="1600" b="1" i="1" u="none" strike="noStrike" kern="1200" cap="none" spc="0" normalizeH="0" baseline="0" noProof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sz="1600" b="1" i="1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8B8417B-D722-47C8-A1DE-FF75E29CBE16}"/>
              </a:ext>
            </a:extLst>
          </p:cNvPr>
          <p:cNvSpPr txBox="1"/>
          <p:nvPr/>
        </p:nvSpPr>
        <p:spPr>
          <a:xfrm>
            <a:off x="898625" y="2013228"/>
            <a:ext cx="9921775" cy="424731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0" lvl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sz="2400" dirty="0">
                <a:solidFill>
                  <a:srgbClr val="00A9E0"/>
                </a:solidFill>
                <a:latin typeface="Calibri" panose="020F0502020204030204"/>
              </a:rPr>
              <a:t>Lessons Learned</a:t>
            </a:r>
          </a:p>
          <a:p>
            <a:pPr marL="800100" lvl="1" indent="-342900" defTabSz="457200">
              <a:buClr>
                <a:srgbClr val="E48312"/>
              </a:buClr>
              <a:buFont typeface="Arial" panose="020B0604020202020204" pitchFamily="34" charset="0"/>
              <a:buChar char="•"/>
              <a:defRPr/>
            </a:pP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Map provided a visual to see where the middle mile infrastructure was needed</a:t>
            </a:r>
          </a:p>
          <a:p>
            <a:pPr marL="800100" marR="0" lvl="1" indent="-3429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48312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2200" dirty="0">
                <a:solidFill>
                  <a:prstClr val="white"/>
                </a:solidFill>
                <a:latin typeface="Calibri" panose="020F0502020204030204"/>
              </a:rPr>
              <a:t>Look to the future with speeds </a:t>
            </a:r>
          </a:p>
          <a:p>
            <a:pPr marL="1257300" lvl="2" indent="-342900" defTabSz="457200">
              <a:buClr>
                <a:srgbClr val="E48312"/>
              </a:buClr>
              <a:buFont typeface="Wingdings" panose="05000000000000000000" pitchFamily="2" charset="2"/>
              <a:buChar char="v"/>
              <a:defRPr/>
            </a:pP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Now &lt;100Mbps is considered Underserved</a:t>
            </a:r>
          </a:p>
          <a:p>
            <a:pPr marL="800100" lvl="1" indent="-342900" defTabSz="457200">
              <a:buClr>
                <a:srgbClr val="E48312"/>
              </a:buClr>
              <a:buFont typeface="Arial" panose="020B0604020202020204" pitchFamily="34" charset="0"/>
              <a:buChar char="•"/>
              <a:defRPr/>
            </a:pPr>
            <a:r>
              <a:rPr lang="en-US" sz="2200" dirty="0">
                <a:solidFill>
                  <a:prstClr val="white"/>
                </a:solidFill>
                <a:latin typeface="Calibri" panose="020F0502020204030204"/>
              </a:rPr>
              <a:t>Include Upload and Download</a:t>
            </a:r>
          </a:p>
          <a:p>
            <a:pPr marL="1257300" lvl="2" indent="-342900" defTabSz="457200">
              <a:buClr>
                <a:srgbClr val="E48312"/>
              </a:buClr>
              <a:buFont typeface="Wingdings" panose="05000000000000000000" pitchFamily="2" charset="2"/>
              <a:buChar char="v"/>
              <a:defRPr/>
            </a:pP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Upload became more important with COVID demand</a:t>
            </a:r>
          </a:p>
          <a:p>
            <a:pPr marL="800100" marR="0" lvl="1" indent="-3429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48312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Make the Survey CLEAR </a:t>
            </a:r>
          </a:p>
          <a:p>
            <a:pPr marL="800100" marR="0" lvl="1" indent="-3429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48312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endParaRPr lang="en-US" sz="2200" dirty="0">
              <a:solidFill>
                <a:prstClr val="white"/>
              </a:solidFill>
              <a:latin typeface="Calibri" panose="020F0502020204030204"/>
            </a:endParaRPr>
          </a:p>
          <a:p>
            <a:pPr defTabSz="457200">
              <a:buClr>
                <a:srgbClr val="E48312"/>
              </a:buClr>
              <a:defRPr/>
            </a:pPr>
            <a:r>
              <a:rPr lang="en-US" sz="2400" dirty="0">
                <a:solidFill>
                  <a:srgbClr val="00A9E0"/>
                </a:solidFill>
                <a:latin typeface="Calibri" panose="020F0502020204030204"/>
              </a:rPr>
              <a:t>Future Support Public Efforts for Mapping</a:t>
            </a:r>
          </a:p>
          <a:p>
            <a:pPr marL="800100" lvl="1" indent="-342900" defTabSz="457200">
              <a:buClr>
                <a:srgbClr val="E48312"/>
              </a:buClr>
              <a:buFont typeface="Arial" panose="020B0604020202020204" pitchFamily="34" charset="0"/>
              <a:buChar char="•"/>
              <a:defRPr/>
            </a:pPr>
            <a:r>
              <a:rPr lang="en-US" sz="2400" dirty="0">
                <a:solidFill>
                  <a:schemeClr val="bg1"/>
                </a:solidFill>
                <a:latin typeface="Calibri" panose="020F0502020204030204"/>
              </a:rPr>
              <a:t>Neutral Party 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R="0" lvl="1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48312"/>
              </a:buClr>
              <a:buSzTx/>
              <a:tabLst/>
              <a:defRPr/>
            </a:pPr>
            <a:endParaRPr kumimoji="0" lang="en-US" sz="2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800100" marR="0" lvl="1" indent="-3429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48312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2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5113157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100000">
              <a:schemeClr val="bg2">
                <a:lumMod val="25000"/>
              </a:schemeClr>
            </a:gs>
            <a:gs pos="100000">
              <a:schemeClr val="bg1">
                <a:shade val="80000"/>
              </a:schemeClr>
            </a:gs>
          </a:gsLst>
          <a:path path="circle">
            <a:fillToRect l="43000" r="43000" b="10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26468" y="796681"/>
            <a:ext cx="10730157" cy="7540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300" b="0" i="0" u="none" strike="noStrike" kern="1200" cap="none" spc="0" normalizeH="0" baseline="0" noProof="0" dirty="0">
                <a:ln>
                  <a:noFill/>
                </a:ln>
                <a:solidFill>
                  <a:srgbClr val="E48312"/>
                </a:solidFill>
                <a:effectLst/>
                <a:uLnTx/>
                <a:uFillTx/>
                <a:latin typeface="Rockwell" panose="02060603020205020403" pitchFamily="18" charset="0"/>
                <a:ea typeface="+mn-ea"/>
                <a:cs typeface="+mn-cs"/>
              </a:rPr>
              <a:t>Mapping for Operations and Maintenance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726468" y="1880843"/>
            <a:ext cx="10876190" cy="4124206"/>
          </a:xfrm>
          <a:prstGeom prst="rect">
            <a:avLst/>
          </a:prstGeom>
          <a:noFill/>
        </p:spPr>
        <p:txBody>
          <a:bodyPr wrap="square" numCol="1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48312"/>
              </a:buClr>
              <a:buSzTx/>
              <a:buFontTx/>
              <a:buNone/>
              <a:tabLst/>
              <a:defRPr/>
            </a:pPr>
            <a:r>
              <a:rPr lang="en-US" sz="2200" dirty="0">
                <a:solidFill>
                  <a:srgbClr val="00A9E0"/>
                </a:solidFill>
                <a:latin typeface="Calibri" panose="020F0502020204030204"/>
              </a:rPr>
              <a:t>Infrastructure mapping options abound</a:t>
            </a:r>
            <a:endParaRPr kumimoji="0" lang="en-US" sz="2200" b="0" i="0" u="none" strike="noStrike" kern="1200" cap="none" spc="0" normalizeH="0" baseline="0" noProof="0" dirty="0">
              <a:ln>
                <a:noFill/>
              </a:ln>
              <a:solidFill>
                <a:srgbClr val="00A9E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742950" marR="0" lvl="1" indent="-2857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48312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Cresent</a:t>
            </a:r>
            <a:r>
              <a:rPr lang="en-US" sz="2000" dirty="0">
                <a:solidFill>
                  <a:prstClr val="white"/>
                </a:solidFill>
                <a:latin typeface="Calibri" panose="020F0502020204030204"/>
              </a:rPr>
              <a:t>Link, </a:t>
            </a:r>
            <a:r>
              <a:rPr lang="en-US" sz="2000" dirty="0" err="1">
                <a:solidFill>
                  <a:prstClr val="white"/>
                </a:solidFill>
                <a:latin typeface="Calibri" panose="020F0502020204030204"/>
              </a:rPr>
              <a:t>OSPInsight</a:t>
            </a:r>
            <a:r>
              <a:rPr lang="en-US" sz="2000" dirty="0">
                <a:solidFill>
                  <a:prstClr val="white"/>
                </a:solidFill>
                <a:latin typeface="Calibri" panose="020F0502020204030204"/>
              </a:rPr>
              <a:t>, </a:t>
            </a:r>
            <a:r>
              <a:rPr lang="en-US" sz="2000" dirty="0" err="1">
                <a:solidFill>
                  <a:prstClr val="white"/>
                </a:solidFill>
                <a:latin typeface="Calibri" panose="020F0502020204030204"/>
              </a:rPr>
              <a:t>Vetro</a:t>
            </a:r>
            <a:r>
              <a:rPr lang="en-US" sz="2000" dirty="0">
                <a:solidFill>
                  <a:prstClr val="white"/>
                </a:solidFill>
                <a:latin typeface="Calibri" panose="020F0502020204030204"/>
              </a:rPr>
              <a:t>, </a:t>
            </a:r>
            <a:r>
              <a:rPr lang="en-US" sz="2000" dirty="0" err="1">
                <a:solidFill>
                  <a:prstClr val="white"/>
                </a:solidFill>
                <a:latin typeface="Calibri" panose="020F0502020204030204"/>
              </a:rPr>
              <a:t>Fibermap</a:t>
            </a:r>
            <a:r>
              <a:rPr lang="en-US" sz="2000" dirty="0">
                <a:solidFill>
                  <a:prstClr val="white"/>
                </a:solidFill>
                <a:latin typeface="Calibri" panose="020F0502020204030204"/>
              </a:rPr>
              <a:t>, ESRI, etc.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1257300" marR="0" lvl="2" indent="-3429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48312"/>
              </a:buClr>
              <a:buSzTx/>
              <a:buFont typeface="Wingdings" panose="05000000000000000000" pitchFamily="2" charset="2"/>
              <a:buChar char="v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Physical </a:t>
            </a:r>
            <a:r>
              <a:rPr lang="en-US" sz="2000" dirty="0">
                <a:solidFill>
                  <a:prstClr val="white"/>
                </a:solidFill>
                <a:latin typeface="Calibri" panose="020F0502020204030204"/>
              </a:rPr>
              <a:t>Fiber location and Fiber Count</a:t>
            </a:r>
          </a:p>
          <a:p>
            <a:pPr marL="1257300" marR="0" lvl="2" indent="-3429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48312"/>
              </a:buClr>
              <a:buSzTx/>
              <a:buFont typeface="Wingdings" panose="05000000000000000000" pitchFamily="2" charset="2"/>
              <a:buChar char="v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Aerial </a:t>
            </a:r>
            <a:r>
              <a:rPr lang="en-US" sz="2000" dirty="0">
                <a:solidFill>
                  <a:prstClr val="white"/>
                </a:solidFill>
                <a:latin typeface="Calibri" panose="020F0502020204030204"/>
              </a:rPr>
              <a:t>vs Underground</a:t>
            </a:r>
          </a:p>
          <a:p>
            <a:pPr marL="1257300" marR="0" lvl="2" indent="-3429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48312"/>
              </a:buClr>
              <a:buSzTx/>
              <a:buFont typeface="Wingdings" panose="05000000000000000000" pitchFamily="2" charset="2"/>
              <a:buChar char="v"/>
              <a:tabLst/>
              <a:defRPr/>
            </a:pPr>
            <a:r>
              <a:rPr lang="en-US" sz="2000" dirty="0">
                <a:solidFill>
                  <a:prstClr val="white"/>
                </a:solidFill>
                <a:latin typeface="Calibri" panose="020F0502020204030204"/>
              </a:rPr>
              <a:t>Splice Cases and Splicing Diagrams</a:t>
            </a:r>
          </a:p>
          <a:p>
            <a:pPr marL="1257300" marR="0" lvl="2" indent="-3429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48312"/>
              </a:buClr>
              <a:buSzTx/>
              <a:buFont typeface="Wingdings" panose="05000000000000000000" pitchFamily="2" charset="2"/>
              <a:buChar char="v"/>
              <a:tabLst/>
              <a:defRPr/>
            </a:pPr>
            <a:r>
              <a:rPr lang="en-US" sz="2000" dirty="0">
                <a:solidFill>
                  <a:prstClr val="white"/>
                </a:solidFill>
                <a:latin typeface="Calibri" panose="020F0502020204030204"/>
              </a:rPr>
              <a:t>End User Information</a:t>
            </a:r>
          </a:p>
          <a:p>
            <a:pPr marL="1257300" marR="0" lvl="2" indent="-3429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48312"/>
              </a:buClr>
              <a:buSzTx/>
              <a:buFont typeface="Wingdings" panose="05000000000000000000" pitchFamily="2" charset="2"/>
              <a:buChar char="v"/>
              <a:tabLst/>
              <a:defRPr/>
            </a:pPr>
            <a:r>
              <a:rPr lang="en-US" sz="2000" dirty="0">
                <a:solidFill>
                  <a:prstClr val="white"/>
                </a:solidFill>
                <a:latin typeface="Calibri" panose="020F0502020204030204"/>
              </a:rPr>
              <a:t>Equipment Details</a:t>
            </a:r>
          </a:p>
          <a:p>
            <a:pPr marL="800100" lvl="1" indent="-342900" defTabSz="457200">
              <a:buClr>
                <a:srgbClr val="E48312"/>
              </a:buClr>
              <a:buFont typeface="Arial" panose="020B0604020202020204" pitchFamily="34" charset="0"/>
              <a:buChar char="•"/>
              <a:defRPr/>
            </a:pPr>
            <a:r>
              <a:rPr lang="en-US" sz="2000" dirty="0">
                <a:solidFill>
                  <a:prstClr val="white"/>
                </a:solidFill>
                <a:latin typeface="Calibri" panose="020F0502020204030204"/>
              </a:rPr>
              <a:t>Need specialized staff to input data</a:t>
            </a:r>
          </a:p>
          <a:p>
            <a:pPr marL="800100" lvl="1" indent="-342900" defTabSz="457200">
              <a:buClr>
                <a:srgbClr val="E48312"/>
              </a:buClr>
              <a:buFont typeface="Arial" panose="020B0604020202020204" pitchFamily="34" charset="0"/>
              <a:buChar char="•"/>
              <a:defRPr/>
            </a:pPr>
            <a:r>
              <a:rPr lang="en-US" sz="2000" dirty="0">
                <a:solidFill>
                  <a:prstClr val="white"/>
                </a:solidFill>
                <a:latin typeface="Calibri" panose="020F0502020204030204"/>
              </a:rPr>
              <a:t>Outage management</a:t>
            </a:r>
          </a:p>
          <a:p>
            <a:pPr marL="1257300" lvl="2" indent="-342900" defTabSz="457200">
              <a:buClr>
                <a:srgbClr val="E48312"/>
              </a:buClr>
              <a:buFont typeface="Arial" panose="020B0604020202020204" pitchFamily="34" charset="0"/>
              <a:buChar char="•"/>
              <a:defRPr/>
            </a:pPr>
            <a:r>
              <a:rPr lang="en-US" sz="2000" dirty="0">
                <a:solidFill>
                  <a:prstClr val="white"/>
                </a:solidFill>
                <a:latin typeface="Calibri" panose="020F0502020204030204"/>
              </a:rPr>
              <a:t>Emergency and Maintenance Announcements</a:t>
            </a:r>
          </a:p>
          <a:p>
            <a:pPr marR="0" lvl="2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48312"/>
              </a:buClr>
              <a:buSzTx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48312"/>
              </a:buClr>
              <a:buSzTx/>
              <a:buFontTx/>
              <a:buNone/>
              <a:tabLst/>
              <a:defRPr/>
            </a:pPr>
            <a:r>
              <a:rPr lang="en-US" sz="2000" dirty="0">
                <a:solidFill>
                  <a:srgbClr val="00A9E0"/>
                </a:solidFill>
                <a:latin typeface="Calibri" panose="020F0502020204030204"/>
              </a:rPr>
              <a:t>Infrastructure mapping options abound</a:t>
            </a:r>
          </a:p>
          <a:p>
            <a:pPr marL="800100" lvl="1" indent="-342900" defTabSz="457200">
              <a:buClr>
                <a:srgbClr val="E48312"/>
              </a:buClr>
              <a:buFont typeface="Arial" panose="020B0604020202020204" pitchFamily="34" charset="0"/>
              <a:buChar char="•"/>
              <a:defRPr/>
            </a:pPr>
            <a:r>
              <a:rPr lang="en-US" sz="2000" dirty="0">
                <a:solidFill>
                  <a:schemeClr val="bg1"/>
                </a:solidFill>
                <a:latin typeface="Calibri" panose="020F0502020204030204"/>
              </a:rPr>
              <a:t>Capture as much information as you can when you start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4C84F13-F214-40BC-AFF4-97D54E3C889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370707" y="6459785"/>
            <a:ext cx="1085918" cy="364367"/>
          </a:xfrm>
          <a:prstGeom prst="rect">
            <a:avLst/>
          </a:prstGeom>
        </p:spPr>
      </p:pic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D078171-9D42-41F8-884E-E83906B512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595468" y="6459027"/>
            <a:ext cx="1312025" cy="365125"/>
          </a:xfrm>
        </p:spPr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57F1E4F-1CFF-5643-939E-217C01CDF565}" type="slidenum">
              <a:rPr kumimoji="0" lang="en-US" sz="1600" b="1" i="1" u="none" strike="noStrike" kern="1200" cap="none" spc="0" normalizeH="0" baseline="0" noProof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US" sz="1600" b="1" i="1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5122826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100000">
              <a:schemeClr val="bg2">
                <a:lumMod val="25000"/>
              </a:schemeClr>
            </a:gs>
            <a:gs pos="100000">
              <a:schemeClr val="bg1">
                <a:shade val="80000"/>
              </a:schemeClr>
            </a:gs>
          </a:gsLst>
          <a:path path="circle">
            <a:fillToRect l="43000" r="43000" b="10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30921" y="852951"/>
            <a:ext cx="10730157" cy="7540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300" b="0" i="0" u="none" strike="noStrike" kern="1200" cap="none" spc="0" normalizeH="0" baseline="0" noProof="0" dirty="0">
                <a:ln>
                  <a:noFill/>
                </a:ln>
                <a:solidFill>
                  <a:srgbClr val="E48312"/>
                </a:solidFill>
                <a:effectLst/>
                <a:uLnTx/>
                <a:uFillTx/>
                <a:latin typeface="Rockwell" panose="02060603020205020403" pitchFamily="18" charset="0"/>
                <a:ea typeface="+mn-ea"/>
                <a:cs typeface="+mn-cs"/>
              </a:rPr>
              <a:t>Mapping for Sales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726468" y="1880843"/>
            <a:ext cx="10876190" cy="2893100"/>
          </a:xfrm>
          <a:prstGeom prst="rect">
            <a:avLst/>
          </a:prstGeom>
          <a:noFill/>
        </p:spPr>
        <p:txBody>
          <a:bodyPr wrap="square" numCol="1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48312"/>
              </a:buClr>
              <a:buSzTx/>
              <a:buFontTx/>
              <a:buNone/>
              <a:tabLst/>
              <a:defRPr/>
            </a:pP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00A9E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Need Easy to </a:t>
            </a:r>
            <a:r>
              <a:rPr lang="en-US" sz="2200" dirty="0">
                <a:solidFill>
                  <a:srgbClr val="00A9E0"/>
                </a:solidFill>
                <a:latin typeface="Calibri" panose="020F0502020204030204"/>
              </a:rPr>
              <a:t>Manage Systems</a:t>
            </a:r>
          </a:p>
          <a:p>
            <a:pPr marL="800100" lvl="1" indent="-342900" defTabSz="457200">
              <a:buClr>
                <a:srgbClr val="E48312"/>
              </a:buClr>
              <a:buFont typeface="Arial" panose="020B0604020202020204" pitchFamily="34" charset="0"/>
              <a:buChar char="•"/>
              <a:defRPr/>
            </a:pPr>
            <a:r>
              <a:rPr lang="en-US" sz="2000" dirty="0">
                <a:solidFill>
                  <a:schemeClr val="bg1"/>
                </a:solidFill>
                <a:latin typeface="Calibri" panose="020F0502020204030204"/>
              </a:rPr>
              <a:t>Google Earth</a:t>
            </a:r>
          </a:p>
          <a:p>
            <a:pPr marL="1257300" lvl="2" indent="-342900" defTabSz="457200">
              <a:buClr>
                <a:srgbClr val="E48312"/>
              </a:buClr>
              <a:buFont typeface="Wingdings" panose="05000000000000000000" pitchFamily="2" charset="2"/>
              <a:buChar char="v"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Universal </a:t>
            </a:r>
          </a:p>
          <a:p>
            <a:pPr marL="1257300" lvl="2" indent="-342900" defTabSz="457200">
              <a:buClr>
                <a:srgbClr val="E48312"/>
              </a:buClr>
              <a:buFont typeface="Wingdings" panose="05000000000000000000" pitchFamily="2" charset="2"/>
              <a:buChar char="v"/>
              <a:defRPr/>
            </a:pPr>
            <a:r>
              <a:rPr lang="en-US" sz="2000" dirty="0">
                <a:solidFill>
                  <a:schemeClr val="bg1"/>
                </a:solidFill>
                <a:latin typeface="Calibri" panose="020F0502020204030204"/>
              </a:rPr>
              <a:t>Street View</a:t>
            </a:r>
          </a:p>
          <a:p>
            <a:pPr marL="800100" lvl="1" indent="-342900" defTabSz="457200">
              <a:buClr>
                <a:srgbClr val="E48312"/>
              </a:buClr>
              <a:buFont typeface="Arial" panose="020B0604020202020204" pitchFamily="34" charset="0"/>
              <a:buChar char="•"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800100" lvl="1" indent="-342900" defTabSz="457200">
              <a:buClr>
                <a:srgbClr val="E48312"/>
              </a:buClr>
              <a:buFont typeface="Arial" panose="020B0604020202020204" pitchFamily="34" charset="0"/>
              <a:buChar char="•"/>
              <a:defRPr/>
            </a:pPr>
            <a:r>
              <a:rPr lang="en-US" sz="2000" dirty="0">
                <a:solidFill>
                  <a:prstClr val="white"/>
                </a:solidFill>
                <a:latin typeface="Calibri" panose="020F0502020204030204"/>
              </a:rPr>
              <a:t>Use existing Maps in a user-friendly way…. </a:t>
            </a:r>
          </a:p>
          <a:p>
            <a:pPr marL="1257300" lvl="2" indent="-342900" defTabSz="457200">
              <a:buClr>
                <a:srgbClr val="E48312"/>
              </a:buClr>
              <a:buFont typeface="Wingdings" panose="05000000000000000000" pitchFamily="2" charset="2"/>
              <a:buChar char="v"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Accurate Data</a:t>
            </a:r>
          </a:p>
          <a:p>
            <a:pPr marL="1257300" lvl="2" indent="-342900" defTabSz="457200">
              <a:buClr>
                <a:srgbClr val="E48312"/>
              </a:buClr>
              <a:buFont typeface="Wingdings" panose="05000000000000000000" pitchFamily="2" charset="2"/>
              <a:buChar char="v"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Fiber availability</a:t>
            </a:r>
          </a:p>
          <a:p>
            <a:pPr lvl="2" defTabSz="457200">
              <a:buClr>
                <a:srgbClr val="E48312"/>
              </a:buClr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4C84F13-F214-40BC-AFF4-97D54E3C889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370707" y="6459785"/>
            <a:ext cx="1085918" cy="364367"/>
          </a:xfrm>
          <a:prstGeom prst="rect">
            <a:avLst/>
          </a:prstGeom>
        </p:spPr>
      </p:pic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D078171-9D42-41F8-884E-E83906B512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595468" y="6459027"/>
            <a:ext cx="1312025" cy="365125"/>
          </a:xfrm>
        </p:spPr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57F1E4F-1CFF-5643-939E-217C01CDF565}" type="slidenum">
              <a:rPr kumimoji="0" lang="en-US" sz="1600" b="1" i="1" u="none" strike="noStrike" kern="1200" cap="none" spc="0" normalizeH="0" baseline="0" noProof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US" sz="1600" b="1" i="1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45B83470-2AE0-46B5-91C4-4A2DCD52F650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9305" r="52587"/>
          <a:stretch/>
        </p:blipFill>
        <p:spPr>
          <a:xfrm>
            <a:off x="6595461" y="852951"/>
            <a:ext cx="4578304" cy="464910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620133850"/>
      </p:ext>
    </p:extLst>
  </p:cSld>
  <p:clrMapOvr>
    <a:masterClrMapping/>
  </p:clrMapOvr>
</p:sld>
</file>

<file path=ppt/theme/theme1.xml><?xml version="1.0" encoding="utf-8"?>
<a:theme xmlns:a="http://schemas.openxmlformats.org/drawingml/2006/main" name="1_Retrospect">
  <a:themeElements>
    <a:clrScheme name="Retrospect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Retrospect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ppt/theme/theme2.xml><?xml version="1.0" encoding="utf-8"?>
<a:theme xmlns:a="http://schemas.openxmlformats.org/drawingml/2006/main" name="Retrospect">
  <a:themeElements>
    <a:clrScheme name="Retrospect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Retrospect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2813</TotalTime>
  <Words>555</Words>
  <Application>Microsoft Office PowerPoint</Application>
  <PresentationFormat>Widescreen</PresentationFormat>
  <Paragraphs>136</Paragraphs>
  <Slides>10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10</vt:i4>
      </vt:variant>
    </vt:vector>
  </HeadingPairs>
  <TitlesOfParts>
    <vt:vector size="17" baseType="lpstr">
      <vt:lpstr>Arial</vt:lpstr>
      <vt:lpstr>Calibri</vt:lpstr>
      <vt:lpstr>Calibri Light</vt:lpstr>
      <vt:lpstr>Rockwell</vt:lpstr>
      <vt:lpstr>Wingdings</vt:lpstr>
      <vt:lpstr>1_Retrospect</vt:lpstr>
      <vt:lpstr>Retrospect</vt:lpstr>
      <vt:lpstr>KITSAP PUBLIC UTILITY DISTRICT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KITSAP PUBLIC UTILITY DISTRICT</dc:title>
  <dc:creator>Angela Bennink</dc:creator>
  <cp:lastModifiedBy>Angela Bennink</cp:lastModifiedBy>
  <cp:revision>42</cp:revision>
  <dcterms:created xsi:type="dcterms:W3CDTF">2021-10-26T22:51:09Z</dcterms:created>
  <dcterms:modified xsi:type="dcterms:W3CDTF">2021-11-30T22:01:13Z</dcterms:modified>
</cp:coreProperties>
</file>