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312" r:id="rId3"/>
    <p:sldId id="296" r:id="rId4"/>
    <p:sldId id="313" r:id="rId5"/>
    <p:sldId id="338" r:id="rId6"/>
    <p:sldId id="335" r:id="rId7"/>
    <p:sldId id="336" r:id="rId8"/>
    <p:sldId id="337" r:id="rId9"/>
    <p:sldId id="281" r:id="rId10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300"/>
    <a:srgbClr val="FFA021"/>
    <a:srgbClr val="394A58"/>
    <a:srgbClr val="049EAE"/>
    <a:srgbClr val="AAD5DE"/>
    <a:srgbClr val="9FD9D9"/>
    <a:srgbClr val="A6E8F8"/>
    <a:srgbClr val="00B2A9"/>
    <a:srgbClr val="006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755" autoAdjust="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9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dPt>
            <c:idx val="0"/>
            <c:bubble3D val="0"/>
            <c:explosion val="8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3-4461-9DE1-81FB6AC4E0FF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0D3-4461-9DE1-81FB6AC4E0FF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A4-3E4E-A9FE-8C38B05CE085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A4-3E4E-A9FE-8C38B05CE08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3-4461-9DE1-81FB6AC4E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E59D12E2-7D31-4E25-A74C-31015B164B94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962E5985-55E0-4BEC-992D-A1941A16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6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E5985-55E0-4BEC-992D-A1941A16C4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80EF-1C0D-42B3-A4A2-79EF5A490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D8344-FF7C-44AE-9BDF-DC956F50F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38E71-03DD-473D-990F-92C4CBED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A4F3-0F4E-4C73-A703-85E2711E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BE78-EBEA-43EC-BB80-57A94745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371E-E49D-4850-AD92-5D2CCCBE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65BCA-A373-4F7D-BA54-BFED991F3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B2E5A-3042-44AB-9232-25EB64B39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3D615-AE81-4D4C-869E-84D347A9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0D208-0F9F-4F72-A13B-1CA5FF07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0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D64C69-4E06-422B-9731-255F25B15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7F25B-A89C-442D-91DD-23D79C061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C211E-A33A-4CE2-ADB0-6D340C99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0DBB3-D6AE-405E-B05B-25B5AE70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40C1C-D8D1-47CE-8914-32A3EF26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6D1E-D5CE-4C9E-BE40-9DF5CF4F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B6AF-4EB2-4E0B-AC60-7B35D9A65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8C8A-3130-49DE-B94E-E7028EBB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3C66-F5AB-4CAF-B586-E23DF6B9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E59DE-336D-4F80-BE5C-B1D1180F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0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0135-4277-4A49-A356-6C110A35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7D6EE-9B2D-494D-B257-BD46C2336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E405-5B3F-4D2E-978B-DF0C310A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9F0C-5E7E-4209-B737-CBFEA7B0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E3A00-6CCB-4719-93E3-FA1B07E3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1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F3B40-C4D8-41D5-994B-BCC439BE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E6A47-FD51-43C0-AB6F-601020B80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3D83-85F7-4651-8078-2A398BC8F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32776-A50F-4679-9306-E1D9D924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6A8A7-E0F9-4052-9B7C-2D682F4B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4C9A9-ACE5-40D2-81EB-B9D88573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4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B50E-9D73-4D06-B8F5-58ADF24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A95EC-ECBC-41CF-90B0-1BABFF3FF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D523B-B355-46DC-A60C-0111A9E9F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04CEA-A022-46BB-A3DC-453828478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FB3DD-029F-4E85-9C15-D6A1D2FBA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F06BF-ACAB-4322-A9AD-BD082BDE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3FB72-7D88-4678-AA76-5E3BAD5B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2362F-F76A-41A1-914B-2EDF4830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B2A1-8B0E-49E6-B282-E14F65F6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1CD03-F641-4E46-8D30-2CC9F6E9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F86A2-CCC2-4F09-8C1C-9AA2CF27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6A32-E619-4A3C-9C4A-D2BE8549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F2448-4D1C-4E29-B7FD-10014EE6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75962-11F2-4B77-929C-202579E0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D4E92-D2D8-47F0-972F-14AE0AB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8CBF-E8E9-4582-90F9-4E7256D9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BF9A9-7390-4579-89F5-493F8D13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0808A-5323-43CD-B8F9-CFC6C1FA4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09532-4A47-4FC9-A964-25BF4F26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46340-00EE-46B3-8C4F-A2AEED52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542BE-5F0F-409E-BD10-4CF32D12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F329-8C7E-486A-8F31-37BA0BF8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B90DC-5408-44CF-B308-9F2C15DAA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2E70-0EAA-4F90-BF33-F95AB9FF5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9D8AC-BBE2-44F6-B180-B3A80174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6DDDB-4458-4CBE-A35B-C7CDEA7E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3BEC2-6F80-4CCA-84B5-75A280D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8B69E-C5B4-44E4-BDB1-97F2AF3F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267D6-5F4C-41E7-AE1A-DC841EA91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EFBCA-D079-4F97-8FC4-83DC9AC0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15D0-DE35-4124-B8F3-2D78484A21F2}" type="datetimeFigureOut">
              <a:rPr lang="en-US" smtClean="0"/>
              <a:t>12/15/21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A9CF3-BEF6-48A9-A054-BBBFFA13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D61F-F94E-4CFF-8CF6-70136999C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C244-1F10-423B-8E59-25EFAA4ED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s on a road&#10;&#10;Description automatically generated with low confidence">
            <a:extLst>
              <a:ext uri="{FF2B5EF4-FFF2-40B4-BE49-F238E27FC236}">
                <a16:creationId xmlns:a16="http://schemas.microsoft.com/office/drawing/2014/main" id="{425DC9B1-CA6A-4707-92EC-14E7A89E52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3"/>
          <a:stretch/>
        </p:blipFill>
        <p:spPr>
          <a:xfrm>
            <a:off x="0" y="0"/>
            <a:ext cx="5529072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4907B-D49B-43DB-96B9-814BDCF3E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41" y="3861816"/>
            <a:ext cx="5266944" cy="2791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D2F10-6BD7-4858-8F25-CCE5C0B13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2381" y="685224"/>
            <a:ext cx="7367453" cy="980757"/>
          </a:xfrm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chemeClr val="accent2"/>
                </a:solidFill>
                <a:latin typeface="Aleo" panose="020F0302020204030203" pitchFamily="34" charset="0"/>
              </a:rPr>
              <a:t>Mason PUD 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51CBA2-BC0C-4456-8127-CAD9297B58EF}"/>
              </a:ext>
            </a:extLst>
          </p:cNvPr>
          <p:cNvSpPr/>
          <p:nvPr/>
        </p:nvSpPr>
        <p:spPr>
          <a:xfrm>
            <a:off x="0" y="6152606"/>
            <a:ext cx="12583885" cy="248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EEF71C-958D-4806-B57E-AD11DC9E7BF5}"/>
              </a:ext>
            </a:extLst>
          </p:cNvPr>
          <p:cNvSpPr txBox="1">
            <a:spLocks/>
          </p:cNvSpPr>
          <p:nvPr/>
        </p:nvSpPr>
        <p:spPr>
          <a:xfrm>
            <a:off x="4815838" y="2563727"/>
            <a:ext cx="7367453" cy="98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leo" panose="020F0302020204030203" pitchFamily="34" charset="0"/>
              </a:rPr>
              <a:t>business model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leo" panose="020F03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5BF2FF-9D68-410B-BA80-2BEF1FEA0E75}"/>
              </a:ext>
            </a:extLst>
          </p:cNvPr>
          <p:cNvSpPr txBox="1">
            <a:spLocks/>
          </p:cNvSpPr>
          <p:nvPr/>
        </p:nvSpPr>
        <p:spPr>
          <a:xfrm>
            <a:off x="4859378" y="1922569"/>
            <a:ext cx="7367453" cy="980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leo" panose="020F0302020204030203" pitchFamily="34" charset="0"/>
              </a:rPr>
              <a:t>Fiberhoods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Aleo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7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26B4BF-AEE6-4B68-93EE-4F0AB12C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6293821"/>
            <a:ext cx="1428425" cy="35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92268-2598-46B2-B8A2-D6B7807596F5}"/>
              </a:ext>
            </a:extLst>
          </p:cNvPr>
          <p:cNvSpPr/>
          <p:nvPr/>
        </p:nvSpPr>
        <p:spPr>
          <a:xfrm>
            <a:off x="0" y="5909733"/>
            <a:ext cx="12581467" cy="242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489AD3D-F206-4674-917D-7C226757505E}"/>
              </a:ext>
            </a:extLst>
          </p:cNvPr>
          <p:cNvSpPr txBox="1">
            <a:spLocks/>
          </p:cNvSpPr>
          <p:nvPr/>
        </p:nvSpPr>
        <p:spPr>
          <a:xfrm>
            <a:off x="495680" y="1571894"/>
            <a:ext cx="11200639" cy="474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B41A75-E3CD-4A75-8062-44F2A52F433F}"/>
              </a:ext>
            </a:extLst>
          </p:cNvPr>
          <p:cNvCxnSpPr/>
          <p:nvPr/>
        </p:nvCxnSpPr>
        <p:spPr>
          <a:xfrm>
            <a:off x="673100" y="1415143"/>
            <a:ext cx="10896600" cy="0"/>
          </a:xfrm>
          <a:prstGeom prst="line">
            <a:avLst/>
          </a:prstGeom>
          <a:ln w="34925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5D25396-E9E7-412B-AC05-25D74C538BE4}"/>
              </a:ext>
            </a:extLst>
          </p:cNvPr>
          <p:cNvSpPr txBox="1">
            <a:spLocks/>
          </p:cNvSpPr>
          <p:nvPr/>
        </p:nvSpPr>
        <p:spPr>
          <a:xfrm>
            <a:off x="537390" y="434386"/>
            <a:ext cx="11654610" cy="98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  <a:latin typeface="Aleo" panose="020F0302020204030203" pitchFamily="34" charset="0"/>
              </a:rPr>
              <a:t>Mason PUD 3’s Fiber Network</a:t>
            </a:r>
            <a:endParaRPr lang="en-US" sz="4800" dirty="0">
              <a:solidFill>
                <a:schemeClr val="accent2"/>
              </a:solidFill>
              <a:latin typeface="Aleo" panose="020F03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E1410-6DEE-C449-8544-81F248B97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58" y="1144147"/>
            <a:ext cx="5355738" cy="55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4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55A8-F7FA-40B1-ADB1-E14EF5C01DDD}"/>
              </a:ext>
            </a:extLst>
          </p:cNvPr>
          <p:cNvSpPr txBox="1">
            <a:spLocks/>
          </p:cNvSpPr>
          <p:nvPr/>
        </p:nvSpPr>
        <p:spPr>
          <a:xfrm>
            <a:off x="167070" y="2221284"/>
            <a:ext cx="11857860" cy="813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chemeClr val="bg2">
                    <a:lumMod val="50000"/>
                  </a:schemeClr>
                </a:solidFill>
                <a:latin typeface="Aleo" panose="020F0302020204030203" pitchFamily="34" charset="0"/>
              </a:rPr>
              <a:t>how the </a:t>
            </a:r>
            <a:r>
              <a:rPr lang="en-US" sz="8000" b="1" dirty="0" err="1">
                <a:solidFill>
                  <a:schemeClr val="bg2">
                    <a:lumMod val="50000"/>
                  </a:schemeClr>
                </a:solidFill>
                <a:latin typeface="Aleo" panose="020F0302020204030203" pitchFamily="34" charset="0"/>
              </a:rPr>
              <a:t>Fiberhood</a:t>
            </a:r>
            <a:endParaRPr lang="en-US" sz="8000" b="1" dirty="0">
              <a:solidFill>
                <a:schemeClr val="bg2">
                  <a:lumMod val="50000"/>
                </a:schemeClr>
              </a:solidFill>
              <a:latin typeface="Aleo" panose="020F03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6B4BF-AEE6-4B68-93EE-4F0AB12C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6293821"/>
            <a:ext cx="1428425" cy="3558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23BAE0-871D-44BE-8C33-2FD5324AC499}"/>
              </a:ext>
            </a:extLst>
          </p:cNvPr>
          <p:cNvSpPr txBox="1">
            <a:spLocks/>
          </p:cNvSpPr>
          <p:nvPr/>
        </p:nvSpPr>
        <p:spPr>
          <a:xfrm>
            <a:off x="449010" y="2867054"/>
            <a:ext cx="11293980" cy="16350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700" b="1" dirty="0">
                <a:solidFill>
                  <a:schemeClr val="accent2"/>
                </a:solidFill>
                <a:latin typeface="Aleo" panose="020F0302020204030203" pitchFamily="34" charset="0"/>
              </a:rPr>
              <a:t>model works</a:t>
            </a:r>
          </a:p>
        </p:txBody>
      </p:sp>
    </p:spTree>
    <p:extLst>
      <p:ext uri="{BB962C8B-B14F-4D97-AF65-F5344CB8AC3E}">
        <p14:creationId xmlns:p14="http://schemas.microsoft.com/office/powerpoint/2010/main" val="74721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6EE5D798-8570-4982-B5DB-2E4ADE205654}"/>
              </a:ext>
            </a:extLst>
          </p:cNvPr>
          <p:cNvSpPr/>
          <p:nvPr/>
        </p:nvSpPr>
        <p:spPr>
          <a:xfrm>
            <a:off x="-2203180" y="-704850"/>
            <a:ext cx="8077200" cy="807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A55A8-F7FA-40B1-ADB1-E14EF5C01DDD}"/>
              </a:ext>
            </a:extLst>
          </p:cNvPr>
          <p:cNvSpPr txBox="1">
            <a:spLocks/>
          </p:cNvSpPr>
          <p:nvPr/>
        </p:nvSpPr>
        <p:spPr>
          <a:xfrm>
            <a:off x="537390" y="434386"/>
            <a:ext cx="11654610" cy="98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  <a:latin typeface="Aleo" panose="020F0302020204030203" pitchFamily="34" charset="0"/>
              </a:rPr>
              <a:t>Predefine “</a:t>
            </a:r>
            <a:r>
              <a:rPr lang="en-US" sz="4800" b="1" dirty="0" err="1">
                <a:solidFill>
                  <a:schemeClr val="accent2"/>
                </a:solidFill>
                <a:latin typeface="Aleo" panose="020F0302020204030203" pitchFamily="34" charset="0"/>
              </a:rPr>
              <a:t>Fiberhoods</a:t>
            </a:r>
            <a:r>
              <a:rPr lang="en-US" sz="4800" b="1" dirty="0">
                <a:solidFill>
                  <a:schemeClr val="accent2"/>
                </a:solidFill>
                <a:latin typeface="Aleo" panose="020F0302020204030203" pitchFamily="34" charset="0"/>
              </a:rPr>
              <a:t>”!</a:t>
            </a:r>
            <a:endParaRPr lang="en-US" sz="4800" dirty="0">
              <a:solidFill>
                <a:schemeClr val="accent2"/>
              </a:solidFill>
              <a:latin typeface="Aleo" panose="020F03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6B4BF-AEE6-4B68-93EE-4F0AB12C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6293821"/>
            <a:ext cx="1428425" cy="35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92268-2598-46B2-B8A2-D6B7807596F5}"/>
              </a:ext>
            </a:extLst>
          </p:cNvPr>
          <p:cNvSpPr/>
          <p:nvPr/>
        </p:nvSpPr>
        <p:spPr>
          <a:xfrm>
            <a:off x="0" y="5909733"/>
            <a:ext cx="12581467" cy="242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489AD3D-F206-4674-917D-7C226757505E}"/>
              </a:ext>
            </a:extLst>
          </p:cNvPr>
          <p:cNvSpPr txBox="1">
            <a:spLocks/>
          </p:cNvSpPr>
          <p:nvPr/>
        </p:nvSpPr>
        <p:spPr>
          <a:xfrm>
            <a:off x="495680" y="1571894"/>
            <a:ext cx="11200639" cy="474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B41A75-E3CD-4A75-8062-44F2A52F433F}"/>
              </a:ext>
            </a:extLst>
          </p:cNvPr>
          <p:cNvCxnSpPr/>
          <p:nvPr/>
        </p:nvCxnSpPr>
        <p:spPr>
          <a:xfrm>
            <a:off x="673100" y="1415143"/>
            <a:ext cx="10896600" cy="0"/>
          </a:xfrm>
          <a:prstGeom prst="line">
            <a:avLst/>
          </a:prstGeom>
          <a:ln w="34925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AE6B8F4-F65D-4727-A1AA-56113596FBF3}"/>
              </a:ext>
            </a:extLst>
          </p:cNvPr>
          <p:cNvSpPr txBox="1">
            <a:spLocks/>
          </p:cNvSpPr>
          <p:nvPr/>
        </p:nvSpPr>
        <p:spPr>
          <a:xfrm>
            <a:off x="537390" y="1967218"/>
            <a:ext cx="10434363" cy="4505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Unserved / Underserved</a:t>
            </a:r>
          </a:p>
          <a:p>
            <a:r>
              <a:rPr lang="en-US" sz="3600" dirty="0">
                <a:solidFill>
                  <a:schemeClr val="bg1"/>
                </a:solidFill>
              </a:rPr>
              <a:t>Near Existing Network</a:t>
            </a:r>
          </a:p>
          <a:p>
            <a:r>
              <a:rPr lang="en-US" sz="3600" dirty="0">
                <a:solidFill>
                  <a:schemeClr val="bg1"/>
                </a:solidFill>
              </a:rPr>
              <a:t>Overhead or Conduit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Available</a:t>
            </a:r>
          </a:p>
          <a:p>
            <a:r>
              <a:rPr lang="en-US" sz="3600" dirty="0">
                <a:solidFill>
                  <a:schemeClr val="bg1"/>
                </a:solidFill>
              </a:rPr>
              <a:t>75% Commitment Level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Thumbs Down with solid fill">
            <a:extLst>
              <a:ext uri="{FF2B5EF4-FFF2-40B4-BE49-F238E27FC236}">
                <a16:creationId xmlns:a16="http://schemas.microsoft.com/office/drawing/2014/main" id="{846AB803-401A-42E9-BB9F-57EA115C3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6435" y="1262456"/>
            <a:ext cx="1911178" cy="1911178"/>
          </a:xfrm>
          <a:prstGeom prst="rect">
            <a:avLst/>
          </a:prstGeom>
        </p:spPr>
      </p:pic>
      <p:pic>
        <p:nvPicPr>
          <p:cNvPr id="13" name="Graphic 12" descr="Electrician male with solid fill">
            <a:extLst>
              <a:ext uri="{FF2B5EF4-FFF2-40B4-BE49-F238E27FC236}">
                <a16:creationId xmlns:a16="http://schemas.microsoft.com/office/drawing/2014/main" id="{3010A716-E332-4CBA-B632-F4BDA850B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095" y="1943842"/>
            <a:ext cx="1911178" cy="191117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D260C89-FB9C-4547-9158-1D9B9E7A8178}"/>
              </a:ext>
            </a:extLst>
          </p:cNvPr>
          <p:cNvGrpSpPr/>
          <p:nvPr/>
        </p:nvGrpSpPr>
        <p:grpSpPr>
          <a:xfrm>
            <a:off x="6224262" y="2607412"/>
            <a:ext cx="2595430" cy="2452242"/>
            <a:chOff x="6659274" y="2368719"/>
            <a:chExt cx="1241779" cy="11732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484E74-D258-4575-A57F-F00B1678130D}"/>
                </a:ext>
              </a:extLst>
            </p:cNvPr>
            <p:cNvGrpSpPr/>
            <p:nvPr/>
          </p:nvGrpSpPr>
          <p:grpSpPr>
            <a:xfrm>
              <a:off x="6659274" y="2627590"/>
              <a:ext cx="410730" cy="914400"/>
              <a:chOff x="7318228" y="2724867"/>
              <a:chExt cx="410730" cy="91440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C3CAF71-F77D-4B9D-BF8A-CA510C01ED52}"/>
                  </a:ext>
                </a:extLst>
              </p:cNvPr>
              <p:cNvSpPr/>
              <p:nvPr/>
            </p:nvSpPr>
            <p:spPr>
              <a:xfrm>
                <a:off x="7490256" y="2724867"/>
                <a:ext cx="66675" cy="914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2E0701B-9FDE-4A59-81F2-E9BE580390FF}"/>
                  </a:ext>
                </a:extLst>
              </p:cNvPr>
              <p:cNvSpPr/>
              <p:nvPr/>
            </p:nvSpPr>
            <p:spPr>
              <a:xfrm rot="5400000">
                <a:off x="7500733" y="2672579"/>
                <a:ext cx="45719" cy="410730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C89D9B32-0CF9-4D3F-8959-A9F1D8DE94B2}"/>
                </a:ext>
              </a:extLst>
            </p:cNvPr>
            <p:cNvSpPr/>
            <p:nvPr/>
          </p:nvSpPr>
          <p:spPr>
            <a:xfrm rot="11162590">
              <a:off x="6688092" y="2625247"/>
              <a:ext cx="1162067" cy="372173"/>
            </a:xfrm>
            <a:prstGeom prst="arc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E10E08FB-6549-4234-B800-A9BD53CD1803}"/>
                </a:ext>
              </a:extLst>
            </p:cNvPr>
            <p:cNvSpPr/>
            <p:nvPr/>
          </p:nvSpPr>
          <p:spPr>
            <a:xfrm rot="11162590">
              <a:off x="6855933" y="2368719"/>
              <a:ext cx="1045120" cy="600850"/>
            </a:xfrm>
            <a:prstGeom prst="arc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C4C418C7-3573-40C8-A5A0-E09551567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58492"/>
              </p:ext>
            </p:extLst>
          </p:nvPr>
        </p:nvGraphicFramePr>
        <p:xfrm>
          <a:off x="8212814" y="4104928"/>
          <a:ext cx="1856256" cy="201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" name="Arc 34">
            <a:extLst>
              <a:ext uri="{FF2B5EF4-FFF2-40B4-BE49-F238E27FC236}">
                <a16:creationId xmlns:a16="http://schemas.microsoft.com/office/drawing/2014/main" id="{787C6FB3-ED21-485F-A9C9-0476929AA7C0}"/>
              </a:ext>
            </a:extLst>
          </p:cNvPr>
          <p:cNvSpPr/>
          <p:nvPr/>
        </p:nvSpPr>
        <p:spPr>
          <a:xfrm rot="11162590">
            <a:off x="6998402" y="3106560"/>
            <a:ext cx="2428825" cy="777875"/>
          </a:xfrm>
          <a:prstGeom prst="arc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FD210-FCCB-484E-ABF8-A94C876F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0" y="334484"/>
            <a:ext cx="6908115" cy="6189032"/>
          </a:xfrm>
          <a:prstGeom prst="rect">
            <a:avLst/>
          </a:prstGeom>
          <a:ln w="12700">
            <a:solidFill>
              <a:srgbClr val="FFA02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725DEB7-0B51-1C45-85A6-0C40299C70B9}"/>
              </a:ext>
            </a:extLst>
          </p:cNvPr>
          <p:cNvSpPr txBox="1">
            <a:spLocks/>
          </p:cNvSpPr>
          <p:nvPr/>
        </p:nvSpPr>
        <p:spPr>
          <a:xfrm>
            <a:off x="5524261" y="5203023"/>
            <a:ext cx="6757191" cy="813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Aleo" panose="020F0302020204030203" pitchFamily="34" charset="0"/>
              </a:rPr>
              <a:t>www.pud3.org/</a:t>
            </a:r>
            <a:r>
              <a:rPr lang="en-US" sz="4000" b="1" dirty="0" err="1">
                <a:solidFill>
                  <a:srgbClr val="E98300"/>
                </a:solidFill>
                <a:latin typeface="Aleo" panose="020F0302020204030203" pitchFamily="34" charset="0"/>
              </a:rPr>
              <a:t>isfiberhere</a:t>
            </a:r>
            <a:endParaRPr lang="en-US" sz="4000" b="1" dirty="0">
              <a:solidFill>
                <a:srgbClr val="E98300"/>
              </a:solidFill>
              <a:latin typeface="Aleo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8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27CACC1E-2178-4C52-A415-2C4F77FE0211}"/>
              </a:ext>
            </a:extLst>
          </p:cNvPr>
          <p:cNvSpPr/>
          <p:nvPr/>
        </p:nvSpPr>
        <p:spPr>
          <a:xfrm>
            <a:off x="6200775" y="-609600"/>
            <a:ext cx="8077200" cy="807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1A55A8-F7FA-40B1-ADB1-E14EF5C01DDD}"/>
              </a:ext>
            </a:extLst>
          </p:cNvPr>
          <p:cNvSpPr txBox="1">
            <a:spLocks/>
          </p:cNvSpPr>
          <p:nvPr/>
        </p:nvSpPr>
        <p:spPr>
          <a:xfrm>
            <a:off x="537390" y="434386"/>
            <a:ext cx="11654610" cy="98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  <a:latin typeface="Aleo" panose="020F0302020204030203" pitchFamily="34" charset="0"/>
              </a:rPr>
              <a:t>How a “</a:t>
            </a:r>
            <a:r>
              <a:rPr lang="en-US" sz="4800" b="1" dirty="0" err="1">
                <a:solidFill>
                  <a:schemeClr val="accent2"/>
                </a:solidFill>
                <a:latin typeface="Aleo" panose="020F0302020204030203" pitchFamily="34" charset="0"/>
              </a:rPr>
              <a:t>Fiberhood</a:t>
            </a:r>
            <a:r>
              <a:rPr lang="en-US" sz="4800" b="1" dirty="0">
                <a:solidFill>
                  <a:schemeClr val="accent2"/>
                </a:solidFill>
                <a:latin typeface="Aleo" panose="020F0302020204030203" pitchFamily="34" charset="0"/>
              </a:rPr>
              <a:t>” is Paid For</a:t>
            </a:r>
            <a:endParaRPr lang="en-US" sz="4800" dirty="0">
              <a:solidFill>
                <a:schemeClr val="accent2"/>
              </a:solidFill>
              <a:latin typeface="Aleo" panose="020F03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6B4BF-AEE6-4B68-93EE-4F0AB12C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6293821"/>
            <a:ext cx="1428425" cy="35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92268-2598-46B2-B8A2-D6B7807596F5}"/>
              </a:ext>
            </a:extLst>
          </p:cNvPr>
          <p:cNvSpPr/>
          <p:nvPr/>
        </p:nvSpPr>
        <p:spPr>
          <a:xfrm>
            <a:off x="0" y="5909733"/>
            <a:ext cx="12581467" cy="242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489AD3D-F206-4674-917D-7C226757505E}"/>
              </a:ext>
            </a:extLst>
          </p:cNvPr>
          <p:cNvSpPr txBox="1">
            <a:spLocks/>
          </p:cNvSpPr>
          <p:nvPr/>
        </p:nvSpPr>
        <p:spPr>
          <a:xfrm>
            <a:off x="495680" y="1571894"/>
            <a:ext cx="11200639" cy="474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B41A75-E3CD-4A75-8062-44F2A52F433F}"/>
              </a:ext>
            </a:extLst>
          </p:cNvPr>
          <p:cNvCxnSpPr/>
          <p:nvPr/>
        </p:nvCxnSpPr>
        <p:spPr>
          <a:xfrm>
            <a:off x="673100" y="1415143"/>
            <a:ext cx="10896600" cy="0"/>
          </a:xfrm>
          <a:prstGeom prst="line">
            <a:avLst/>
          </a:prstGeom>
          <a:ln w="34925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AE6B8F4-F65D-4727-A1AA-56113596FBF3}"/>
              </a:ext>
            </a:extLst>
          </p:cNvPr>
          <p:cNvSpPr txBox="1">
            <a:spLocks/>
          </p:cNvSpPr>
          <p:nvPr/>
        </p:nvSpPr>
        <p:spPr>
          <a:xfrm>
            <a:off x="367902" y="2078615"/>
            <a:ext cx="6161729" cy="4505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$25 Construction Adder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 12 Years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Charged thru the </a:t>
            </a:r>
            <a:b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Retail Service Provider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those who connect pay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Melded Rate Philosophy</a:t>
            </a: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phic 4" descr="Transfer1 with solid fill">
            <a:extLst>
              <a:ext uri="{FF2B5EF4-FFF2-40B4-BE49-F238E27FC236}">
                <a16:creationId xmlns:a16="http://schemas.microsoft.com/office/drawing/2014/main" id="{2B9C3981-3DD1-4E74-AFA1-93C332A9C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4985" y="353306"/>
            <a:ext cx="2246104" cy="2246104"/>
          </a:xfrm>
          <a:prstGeom prst="rect">
            <a:avLst/>
          </a:prstGeom>
        </p:spPr>
      </p:pic>
      <p:pic>
        <p:nvPicPr>
          <p:cNvPr id="11" name="Graphic 10" descr="Daily calendar with solid fill">
            <a:extLst>
              <a:ext uri="{FF2B5EF4-FFF2-40B4-BE49-F238E27FC236}">
                <a16:creationId xmlns:a16="http://schemas.microsoft.com/office/drawing/2014/main" id="{68782FF5-68C8-4137-A1A9-FBEFFFB01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7982" y="1810467"/>
            <a:ext cx="2246104" cy="2246104"/>
          </a:xfrm>
          <a:prstGeom prst="rect">
            <a:avLst/>
          </a:prstGeom>
        </p:spPr>
      </p:pic>
      <p:pic>
        <p:nvPicPr>
          <p:cNvPr id="13" name="Graphic 12" descr="Payroll with solid fill">
            <a:extLst>
              <a:ext uri="{FF2B5EF4-FFF2-40B4-BE49-F238E27FC236}">
                <a16:creationId xmlns:a16="http://schemas.microsoft.com/office/drawing/2014/main" id="{AD5D0798-090E-4EEC-891E-A7481D856B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85857" y="2078615"/>
            <a:ext cx="2246104" cy="2246104"/>
          </a:xfrm>
          <a:prstGeom prst="rect">
            <a:avLst/>
          </a:prstGeom>
        </p:spPr>
      </p:pic>
      <p:pic>
        <p:nvPicPr>
          <p:cNvPr id="15" name="Graphic 14" descr="Group success with solid fill">
            <a:extLst>
              <a:ext uri="{FF2B5EF4-FFF2-40B4-BE49-F238E27FC236}">
                <a16:creationId xmlns:a16="http://schemas.microsoft.com/office/drawing/2014/main" id="{E388B33E-3C61-4B8E-8A79-C6FD3C3617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26326" y="4043657"/>
            <a:ext cx="2246104" cy="2246104"/>
          </a:xfrm>
          <a:prstGeom prst="rect">
            <a:avLst/>
          </a:prstGeom>
        </p:spPr>
      </p:pic>
      <p:pic>
        <p:nvPicPr>
          <p:cNvPr id="17" name="Graphic 16" descr="Group outline">
            <a:extLst>
              <a:ext uri="{FF2B5EF4-FFF2-40B4-BE49-F238E27FC236}">
                <a16:creationId xmlns:a16="http://schemas.microsoft.com/office/drawing/2014/main" id="{230E3900-A527-48B2-946C-C3F4959292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01293" y="4019629"/>
            <a:ext cx="2246104" cy="22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55A8-F7FA-40B1-ADB1-E14EF5C01DDD}"/>
              </a:ext>
            </a:extLst>
          </p:cNvPr>
          <p:cNvSpPr txBox="1">
            <a:spLocks/>
          </p:cNvSpPr>
          <p:nvPr/>
        </p:nvSpPr>
        <p:spPr>
          <a:xfrm>
            <a:off x="167070" y="2221284"/>
            <a:ext cx="11857860" cy="813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2">
                    <a:lumMod val="50000"/>
                  </a:schemeClr>
                </a:solidFill>
                <a:latin typeface="Aleo" panose="020F0302020204030203" pitchFamily="34" charset="0"/>
              </a:rPr>
              <a:t>where we are &amp;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6B4BF-AEE6-4B68-93EE-4F0AB12C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6293821"/>
            <a:ext cx="1428425" cy="3558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23BAE0-871D-44BE-8C33-2FD5324AC499}"/>
              </a:ext>
            </a:extLst>
          </p:cNvPr>
          <p:cNvSpPr txBox="1">
            <a:spLocks/>
          </p:cNvSpPr>
          <p:nvPr/>
        </p:nvSpPr>
        <p:spPr>
          <a:xfrm>
            <a:off x="999307" y="2876993"/>
            <a:ext cx="11293980" cy="16350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chemeClr val="accent2"/>
                </a:solidFill>
                <a:latin typeface="Aleo" panose="020F0302020204030203" pitchFamily="34" charset="0"/>
              </a:rPr>
              <a:t>where we’re going</a:t>
            </a:r>
          </a:p>
        </p:txBody>
      </p:sp>
    </p:spTree>
    <p:extLst>
      <p:ext uri="{BB962C8B-B14F-4D97-AF65-F5344CB8AC3E}">
        <p14:creationId xmlns:p14="http://schemas.microsoft.com/office/powerpoint/2010/main" val="467734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A55A8-F7FA-40B1-ADB1-E14EF5C01DDD}"/>
              </a:ext>
            </a:extLst>
          </p:cNvPr>
          <p:cNvSpPr txBox="1">
            <a:spLocks/>
          </p:cNvSpPr>
          <p:nvPr/>
        </p:nvSpPr>
        <p:spPr>
          <a:xfrm>
            <a:off x="537390" y="434386"/>
            <a:ext cx="11654610" cy="9807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accent2"/>
                </a:solidFill>
                <a:latin typeface="Aleo" panose="020F0302020204030203" pitchFamily="34" charset="0"/>
              </a:rPr>
              <a:t>Current Situation and Future Needs</a:t>
            </a:r>
            <a:endParaRPr lang="en-US" sz="4800" dirty="0">
              <a:solidFill>
                <a:schemeClr val="accent2"/>
              </a:solidFill>
              <a:latin typeface="Aleo" panose="020F03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6B4BF-AEE6-4B68-93EE-4F0AB12CC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1" y="6293821"/>
            <a:ext cx="1428425" cy="3558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92268-2598-46B2-B8A2-D6B7807596F5}"/>
              </a:ext>
            </a:extLst>
          </p:cNvPr>
          <p:cNvSpPr/>
          <p:nvPr/>
        </p:nvSpPr>
        <p:spPr>
          <a:xfrm>
            <a:off x="0" y="5909733"/>
            <a:ext cx="12581467" cy="242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489AD3D-F206-4674-917D-7C226757505E}"/>
              </a:ext>
            </a:extLst>
          </p:cNvPr>
          <p:cNvSpPr txBox="1">
            <a:spLocks/>
          </p:cNvSpPr>
          <p:nvPr/>
        </p:nvSpPr>
        <p:spPr>
          <a:xfrm>
            <a:off x="495680" y="1571894"/>
            <a:ext cx="11200639" cy="474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B41A75-E3CD-4A75-8062-44F2A52F433F}"/>
              </a:ext>
            </a:extLst>
          </p:cNvPr>
          <p:cNvCxnSpPr/>
          <p:nvPr/>
        </p:nvCxnSpPr>
        <p:spPr>
          <a:xfrm>
            <a:off x="673100" y="1415143"/>
            <a:ext cx="10896600" cy="0"/>
          </a:xfrm>
          <a:prstGeom prst="line">
            <a:avLst/>
          </a:prstGeom>
          <a:ln w="34925"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5AE6B8F4-F65D-4727-A1AA-56113596FBF3}"/>
              </a:ext>
            </a:extLst>
          </p:cNvPr>
          <p:cNvSpPr txBox="1">
            <a:spLocks/>
          </p:cNvSpPr>
          <p:nvPr/>
        </p:nvSpPr>
        <p:spPr>
          <a:xfrm>
            <a:off x="537390" y="1967218"/>
            <a:ext cx="10434363" cy="4505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Pipeline is FULL!</a:t>
            </a:r>
          </a:p>
          <a:p>
            <a:pPr lvl="1"/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Fiberhoods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CERB Grants, RUS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ReConnect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Grant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Demand is still Great!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Capital and Resources Needed as we make progress on our committed expansion projects.</a:t>
            </a: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3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tree, ground, person&#10;&#10;Description automatically generated">
            <a:extLst>
              <a:ext uri="{FF2B5EF4-FFF2-40B4-BE49-F238E27FC236}">
                <a16:creationId xmlns:a16="http://schemas.microsoft.com/office/drawing/2014/main" id="{0E6B8853-3ED0-4189-81F4-A6AE50E9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E911F5-6B33-4F86-A0C5-E62B841D3623}"/>
              </a:ext>
            </a:extLst>
          </p:cNvPr>
          <p:cNvSpPr/>
          <p:nvPr/>
        </p:nvSpPr>
        <p:spPr>
          <a:xfrm>
            <a:off x="9144001" y="-32851"/>
            <a:ext cx="3048000" cy="71279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51CBA2-BC0C-4456-8127-CAD9297B58EF}"/>
              </a:ext>
            </a:extLst>
          </p:cNvPr>
          <p:cNvSpPr/>
          <p:nvPr/>
        </p:nvSpPr>
        <p:spPr>
          <a:xfrm>
            <a:off x="0" y="6152606"/>
            <a:ext cx="12583885" cy="2481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EEF71C-958D-4806-B57E-AD11DC9E7BF5}"/>
              </a:ext>
            </a:extLst>
          </p:cNvPr>
          <p:cNvSpPr txBox="1">
            <a:spLocks/>
          </p:cNvSpPr>
          <p:nvPr/>
        </p:nvSpPr>
        <p:spPr>
          <a:xfrm>
            <a:off x="4435080" y="1344455"/>
            <a:ext cx="7367453" cy="98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8000" dirty="0">
                <a:solidFill>
                  <a:schemeClr val="bg1"/>
                </a:solidFill>
                <a:latin typeface="Aleo" panose="020F0302020204030203" pitchFamily="34" charset="0"/>
              </a:rPr>
              <a:t>Questions?</a:t>
            </a:r>
            <a:endParaRPr lang="en-US" sz="4000" dirty="0">
              <a:solidFill>
                <a:schemeClr val="bg1"/>
              </a:solidFill>
              <a:latin typeface="Aleo" panose="020F030202020403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CBB050-3937-46C2-B8A3-86AF2BD5A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84" y="3783540"/>
            <a:ext cx="5267401" cy="27922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DED4A4-974C-9041-BC4B-2149E8732EF0}"/>
              </a:ext>
            </a:extLst>
          </p:cNvPr>
          <p:cNvSpPr txBox="1">
            <a:spLocks/>
          </p:cNvSpPr>
          <p:nvPr/>
        </p:nvSpPr>
        <p:spPr>
          <a:xfrm>
            <a:off x="4824547" y="5877243"/>
            <a:ext cx="7367453" cy="980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>
                <a:solidFill>
                  <a:schemeClr val="bg1"/>
                </a:solidFill>
                <a:latin typeface="Aleo" panose="020F0302020204030203" pitchFamily="34" charset="0"/>
              </a:rPr>
              <a:t>www.pud3.org/</a:t>
            </a:r>
            <a:r>
              <a:rPr lang="en-US" sz="4000" dirty="0" err="1">
                <a:solidFill>
                  <a:schemeClr val="bg1"/>
                </a:solidFill>
                <a:latin typeface="Aleo" panose="020F0302020204030203" pitchFamily="34" charset="0"/>
              </a:rPr>
              <a:t>fiberhood</a:t>
            </a:r>
            <a:endParaRPr lang="en-US" sz="4000" dirty="0">
              <a:solidFill>
                <a:schemeClr val="bg1"/>
              </a:solidFill>
              <a:latin typeface="Aleo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01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17263</TotalTime>
  <Words>134</Words>
  <Application>Microsoft Macintosh PowerPoint</Application>
  <PresentationFormat>Widescreen</PresentationFormat>
  <Paragraphs>41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Aleo</vt:lpstr>
      <vt:lpstr>Arial</vt:lpstr>
      <vt:lpstr>Calibri</vt:lpstr>
      <vt:lpstr>Calibri Light</vt:lpstr>
      <vt:lpstr>Office Theme</vt:lpstr>
      <vt:lpstr>Mason PUD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Eaton</dc:creator>
  <cp:lastModifiedBy>Justin Holzgrove</cp:lastModifiedBy>
  <cp:revision>202</cp:revision>
  <cp:lastPrinted>2019-10-03T15:50:02Z</cp:lastPrinted>
  <dcterms:created xsi:type="dcterms:W3CDTF">2019-08-08T18:45:54Z</dcterms:created>
  <dcterms:modified xsi:type="dcterms:W3CDTF">2021-12-15T15:58:58Z</dcterms:modified>
</cp:coreProperties>
</file>